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6" r:id="rId7"/>
    <p:sldId id="267"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9966FF"/>
    <a:srgbClr val="CC99FF"/>
    <a:srgbClr val="DAD2E4"/>
    <a:srgbClr val="9933FF"/>
    <a:srgbClr val="CC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C1CD5-FA94-4164-AE8F-A9093F302194}" type="datetimeFigureOut">
              <a:rPr lang="en-IN" smtClean="0"/>
              <a:t>01-02-2026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FFCB0-38A2-421D-8CB9-AB3879179CA1}" type="slidenum">
              <a:rPr lang="en-IN" smtClean="0"/>
              <a:t>‹#›</a:t>
            </a:fld>
            <a:endParaRPr lang="en-IN"/>
          </a:p>
        </p:txBody>
      </p:sp>
    </p:spTree>
    <p:extLst>
      <p:ext uri="{BB962C8B-B14F-4D97-AF65-F5344CB8AC3E}">
        <p14:creationId xmlns:p14="http://schemas.microsoft.com/office/powerpoint/2010/main" val="394899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1FFCB0-38A2-421D-8CB9-AB3879179CA1}" type="slidenum">
              <a:rPr lang="en-IN" smtClean="0"/>
              <a:t>1</a:t>
            </a:fld>
            <a:endParaRPr lang="en-IN"/>
          </a:p>
        </p:txBody>
      </p:sp>
    </p:spTree>
    <p:extLst>
      <p:ext uri="{BB962C8B-B14F-4D97-AF65-F5344CB8AC3E}">
        <p14:creationId xmlns:p14="http://schemas.microsoft.com/office/powerpoint/2010/main" val="233108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E854-524A-4E77-A8E9-7CF5D0357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EAF7-B781-1723-4701-178BD8587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30332-F96A-A91A-9092-6B22B6560A3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E55C4E-E6E4-9DDE-CED1-D54CB8A1AC42}"/>
              </a:ext>
            </a:extLst>
          </p:cNvPr>
          <p:cNvSpPr>
            <a:spLocks noGrp="1"/>
          </p:cNvSpPr>
          <p:nvPr>
            <p:ph type="sldNum" sz="quarter" idx="5"/>
          </p:nvPr>
        </p:nvSpPr>
        <p:spPr/>
        <p:txBody>
          <a:bodyPr/>
          <a:lstStyle/>
          <a:p>
            <a:fld id="{E21FFCB0-38A2-421D-8CB9-AB3879179CA1}" type="slidenum">
              <a:rPr lang="en-IN" smtClean="0"/>
              <a:t>12</a:t>
            </a:fld>
            <a:endParaRPr lang="en-IN"/>
          </a:p>
        </p:txBody>
      </p:sp>
    </p:spTree>
    <p:extLst>
      <p:ext uri="{BB962C8B-B14F-4D97-AF65-F5344CB8AC3E}">
        <p14:creationId xmlns:p14="http://schemas.microsoft.com/office/powerpoint/2010/main" val="214467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C8C1-CAD7-9ADE-C901-F8FC82C67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4DC4E8-D320-B01F-6B5F-A0B89E4D1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F533C5-51E4-A514-CDEF-3D46B0075159}"/>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7DA729A3-B964-7F76-55E3-4ED889D25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A81CE1-B2DC-FBAC-8EE8-638FC3564CFA}"/>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358917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69C9-C629-8691-0A12-776653AE10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3EA6D9-79E2-0A45-2074-8316691BE4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60C5A-8CCB-7CC7-56D8-E72DC2E93A52}"/>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5A4C2A40-1BD4-01A9-4093-B0C731ACC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796303-CD66-B160-AA83-2CC3F6AE7C42}"/>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679382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1F59E0-5752-0ED9-51F1-F7AA57576F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A72157-97B6-2933-726B-5BD540EE54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547986-D820-E34C-4D84-7A00CF4475E7}"/>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C2323167-E757-529E-F441-E5082C0BE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3F148-AF3B-42F9-003E-7A964100933F}"/>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42741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3083-E501-914F-3CDE-0A30C4E35E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078E6C-3B98-A573-CD2B-29A0BE006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7FCADD-95CC-46CA-8C66-288D08D9D2D4}"/>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1190714E-C835-AC26-C479-75D6EFE844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DDF0DE-52C4-893E-3133-148E4631680D}"/>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9143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DE98-DAB5-4AC2-611D-0933EFB84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E074E4-2144-BD16-A7E2-14F669FB67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13FDDE-F15C-45A5-7FB6-E4EAF623A467}"/>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D9D30727-0803-5FDE-6567-6A6C2FF063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801062-AD12-1DA8-15F8-D56983C21044}"/>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3866886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3065-5D62-8B2A-0190-DFF9E1CF3E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10A551-F944-1B21-CA51-A50885FEAB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F9566C-0F39-9CCF-7721-92714A672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1D61BF-114B-949D-D56C-444C885C13F3}"/>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6" name="Footer Placeholder 5">
            <a:extLst>
              <a:ext uri="{FF2B5EF4-FFF2-40B4-BE49-F238E27FC236}">
                <a16:creationId xmlns:a16="http://schemas.microsoft.com/office/drawing/2014/main" id="{03B8C54E-9C0D-6DB8-702C-F39F247564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754E0F-4247-36FB-A700-42085543A8C6}"/>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55791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4779-2E29-7EAB-9296-3ABC070105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D4E7B3-229E-1406-B1BE-23407B7126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F1D78-0BCF-F4FA-8794-3DA8A5D8BF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4E0311-387C-AD93-3924-FF4A0426B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DBD98A-9379-C865-80A0-D96AF88E0F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31FA4F-504E-C1C0-3EE2-669320E165FF}"/>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8" name="Footer Placeholder 7">
            <a:extLst>
              <a:ext uri="{FF2B5EF4-FFF2-40B4-BE49-F238E27FC236}">
                <a16:creationId xmlns:a16="http://schemas.microsoft.com/office/drawing/2014/main" id="{17890D51-53C0-CE73-B7FD-F85DFA86FB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96BB94-2806-6A6C-8454-1404547D617C}"/>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158688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DB87-8936-4BDB-6A56-CF19516B9D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D857CC-B648-6A95-AF9F-2C82ECCC8882}"/>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4" name="Footer Placeholder 3">
            <a:extLst>
              <a:ext uri="{FF2B5EF4-FFF2-40B4-BE49-F238E27FC236}">
                <a16:creationId xmlns:a16="http://schemas.microsoft.com/office/drawing/2014/main" id="{BFB602B1-4340-4BD3-905B-051EC7F6C6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5EED83-768A-201C-36CE-1FBC390BE6D9}"/>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18380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812A92-AE3D-79B0-38E5-73A45226A413}"/>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3" name="Footer Placeholder 2">
            <a:extLst>
              <a:ext uri="{FF2B5EF4-FFF2-40B4-BE49-F238E27FC236}">
                <a16:creationId xmlns:a16="http://schemas.microsoft.com/office/drawing/2014/main" id="{F71C6BCA-2B1A-3A79-6EE8-F2643B4F8E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5C2012-DF3A-0F23-8492-3F74B93634B6}"/>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17980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80D4-3AEE-D8A3-6BD7-1C41F867A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A9BFD4-64F7-4B0A-3E24-58B6C4DD0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54E1DC-3BA3-12B0-C222-51818E52E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ED424-3007-F6A6-711C-60F07032D38B}"/>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6" name="Footer Placeholder 5">
            <a:extLst>
              <a:ext uri="{FF2B5EF4-FFF2-40B4-BE49-F238E27FC236}">
                <a16:creationId xmlns:a16="http://schemas.microsoft.com/office/drawing/2014/main" id="{FECCED47-1340-8719-74F3-379FF0BA4C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087BDC-6DCB-374C-A9B2-41C6ED8C2073}"/>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271825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89A9-1382-FBBD-55F4-812F8CC1F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E802CD-F45B-EFE6-BD40-B1C2A0220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5E67D9-E047-B047-0FFB-58B93CE0B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682D7E-B0E7-1332-0FDB-B8E7D8B5C452}"/>
              </a:ext>
            </a:extLst>
          </p:cNvPr>
          <p:cNvSpPr>
            <a:spLocks noGrp="1"/>
          </p:cNvSpPr>
          <p:nvPr>
            <p:ph type="dt" sz="half" idx="10"/>
          </p:nvPr>
        </p:nvSpPr>
        <p:spPr/>
        <p:txBody>
          <a:bodyPr/>
          <a:lstStyle/>
          <a:p>
            <a:fld id="{78384C00-048D-4089-A283-E334CC2C08A5}" type="datetimeFigureOut">
              <a:rPr lang="en-IN" smtClean="0"/>
              <a:t>01-02-2026</a:t>
            </a:fld>
            <a:endParaRPr lang="en-IN"/>
          </a:p>
        </p:txBody>
      </p:sp>
      <p:sp>
        <p:nvSpPr>
          <p:cNvPr id="6" name="Footer Placeholder 5">
            <a:extLst>
              <a:ext uri="{FF2B5EF4-FFF2-40B4-BE49-F238E27FC236}">
                <a16:creationId xmlns:a16="http://schemas.microsoft.com/office/drawing/2014/main" id="{30E94B1A-0F1B-8753-01BC-12275493B9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9D82A6-12BC-E013-7CC3-33BB86096FBD}"/>
              </a:ext>
            </a:extLst>
          </p:cNvPr>
          <p:cNvSpPr>
            <a:spLocks noGrp="1"/>
          </p:cNvSpPr>
          <p:nvPr>
            <p:ph type="sldNum" sz="quarter" idx="12"/>
          </p:nvPr>
        </p:nvSpPr>
        <p:spPr/>
        <p:txBody>
          <a:bodyPr/>
          <a:lstStyle/>
          <a:p>
            <a:fld id="{3CE60B36-9445-4AF7-96D6-2E3ECDD3FC9F}" type="slidenum">
              <a:rPr lang="en-IN" smtClean="0"/>
              <a:t>‹#›</a:t>
            </a:fld>
            <a:endParaRPr lang="en-IN"/>
          </a:p>
        </p:txBody>
      </p:sp>
    </p:spTree>
    <p:extLst>
      <p:ext uri="{BB962C8B-B14F-4D97-AF65-F5344CB8AC3E}">
        <p14:creationId xmlns:p14="http://schemas.microsoft.com/office/powerpoint/2010/main" val="4204878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05DD7-76E7-55AF-6D84-C1D0C472E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CBD8AF-0BFD-BF0E-6006-D72B64B4D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193FBC-29B6-0124-6AC4-2A8FC9B59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384C00-048D-4089-A283-E334CC2C08A5}" type="datetimeFigureOut">
              <a:rPr lang="en-IN" smtClean="0"/>
              <a:t>01-02-2026</a:t>
            </a:fld>
            <a:endParaRPr lang="en-IN"/>
          </a:p>
        </p:txBody>
      </p:sp>
      <p:sp>
        <p:nvSpPr>
          <p:cNvPr id="5" name="Footer Placeholder 4">
            <a:extLst>
              <a:ext uri="{FF2B5EF4-FFF2-40B4-BE49-F238E27FC236}">
                <a16:creationId xmlns:a16="http://schemas.microsoft.com/office/drawing/2014/main" id="{AF220B41-158A-849B-0F45-C4268038A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DA12C04-F91E-F7A7-8F02-FB5269A19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E60B36-9445-4AF7-96D6-2E3ECDD3FC9F}" type="slidenum">
              <a:rPr lang="en-IN" smtClean="0"/>
              <a:t>‹#›</a:t>
            </a:fld>
            <a:endParaRPr lang="en-IN"/>
          </a:p>
        </p:txBody>
      </p:sp>
    </p:spTree>
    <p:extLst>
      <p:ext uri="{BB962C8B-B14F-4D97-AF65-F5344CB8AC3E}">
        <p14:creationId xmlns:p14="http://schemas.microsoft.com/office/powerpoint/2010/main" val="3294041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Picture 4" descr="A warehouse with shelves of boxes&#10;&#10;AI-generated content may be incorrect.">
            <a:extLst>
              <a:ext uri="{FF2B5EF4-FFF2-40B4-BE49-F238E27FC236}">
                <a16:creationId xmlns:a16="http://schemas.microsoft.com/office/drawing/2014/main" id="{3FDD585F-5AFC-134A-3F52-FCDF69FE51F6}"/>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flipH="1">
            <a:off x="-1" y="0"/>
            <a:ext cx="12231077" cy="6858000"/>
          </a:xfrm>
          <a:prstGeom prst="rect">
            <a:avLst/>
          </a:prstGeom>
        </p:spPr>
      </p:pic>
      <p:sp>
        <p:nvSpPr>
          <p:cNvPr id="10" name="Rectangle: Top Corners Snipped 9">
            <a:extLst>
              <a:ext uri="{FF2B5EF4-FFF2-40B4-BE49-F238E27FC236}">
                <a16:creationId xmlns:a16="http://schemas.microsoft.com/office/drawing/2014/main" id="{6D2A411C-5A3D-4624-BDE5-C2F8D961135C}"/>
              </a:ext>
            </a:extLst>
          </p:cNvPr>
          <p:cNvSpPr/>
          <p:nvPr/>
        </p:nvSpPr>
        <p:spPr>
          <a:xfrm rot="5400000">
            <a:off x="205739" y="-205741"/>
            <a:ext cx="6858000" cy="7269481"/>
          </a:xfrm>
          <a:prstGeom prst="snip2SameRect">
            <a:avLst>
              <a:gd name="adj1" fmla="val 20251"/>
              <a:gd name="adj2" fmla="val 0"/>
            </a:avLst>
          </a:prstGeom>
          <a:solidFill>
            <a:srgbClr val="9966FF"/>
          </a:solidFill>
          <a:ln>
            <a:noFill/>
          </a:ln>
          <a:effectLst>
            <a:outerShdw blurRad="622300" dist="38100" sx="101000" sy="101000" algn="l" rotWithShape="0">
              <a:schemeClr val="bg1">
                <a:alpha val="6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Snipped 10">
            <a:extLst>
              <a:ext uri="{FF2B5EF4-FFF2-40B4-BE49-F238E27FC236}">
                <a16:creationId xmlns:a16="http://schemas.microsoft.com/office/drawing/2014/main" id="{D77B7829-0814-E227-1B13-E2B4DE4449EA}"/>
              </a:ext>
            </a:extLst>
          </p:cNvPr>
          <p:cNvSpPr/>
          <p:nvPr/>
        </p:nvSpPr>
        <p:spPr>
          <a:xfrm rot="5400000">
            <a:off x="281940" y="-144779"/>
            <a:ext cx="6537956" cy="7101843"/>
          </a:xfrm>
          <a:prstGeom prst="snip2SameRect">
            <a:avLst>
              <a:gd name="adj1" fmla="val 20251"/>
              <a:gd name="adj2" fmla="val 0"/>
            </a:avLst>
          </a:prstGeom>
          <a:solidFill>
            <a:srgbClr val="9933FF"/>
          </a:solidFill>
          <a:ln>
            <a:noFill/>
          </a:ln>
          <a:effectLst>
            <a:outerShdw blurRad="622300" dist="38100" sx="101000" sy="101000" algn="l" rotWithShape="0">
              <a:schemeClr val="bg1">
                <a:lumMod val="85000"/>
                <a:alpha val="4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78D642A7-D2F1-E41A-3D54-33408DB0E6C7}"/>
              </a:ext>
            </a:extLst>
          </p:cNvPr>
          <p:cNvSpPr txBox="1"/>
          <p:nvPr/>
        </p:nvSpPr>
        <p:spPr>
          <a:xfrm>
            <a:off x="177404" y="1858400"/>
            <a:ext cx="6747028" cy="2062103"/>
          </a:xfrm>
          <a:prstGeom prst="rect">
            <a:avLst/>
          </a:prstGeom>
          <a:noFill/>
        </p:spPr>
        <p:txBody>
          <a:bodyPr wrap="square" rtlCol="0">
            <a:spAutoFit/>
          </a:bodyPr>
          <a:lstStyle/>
          <a:p>
            <a:pPr algn="ctr"/>
            <a:r>
              <a:rPr lang="en-US" sz="2800" dirty="0">
                <a:solidFill>
                  <a:schemeClr val="bg1">
                    <a:lumMod val="95000"/>
                  </a:schemeClr>
                </a:solidFill>
                <a:latin typeface="Bahnschrift SemiCondensed" panose="020B0502040204020203" pitchFamily="34" charset="0"/>
              </a:rPr>
              <a:t>- Topic - </a:t>
            </a:r>
          </a:p>
          <a:p>
            <a:pPr algn="ctr"/>
            <a:r>
              <a:rPr lang="en-US" sz="4800" dirty="0">
                <a:solidFill>
                  <a:schemeClr val="bg1">
                    <a:lumMod val="95000"/>
                  </a:schemeClr>
                </a:solidFill>
                <a:latin typeface="Bahnschrift SemiCondensed" panose="020B0502040204020203" pitchFamily="34" charset="0"/>
              </a:rPr>
              <a:t>Inventory &amp; Raw Material </a:t>
            </a:r>
          </a:p>
          <a:p>
            <a:pPr algn="ctr"/>
            <a:r>
              <a:rPr lang="en-US" sz="4800" dirty="0">
                <a:solidFill>
                  <a:schemeClr val="bg1">
                    <a:lumMod val="95000"/>
                  </a:schemeClr>
                </a:solidFill>
                <a:latin typeface="Bahnschrift SemiCondensed" panose="020B0502040204020203" pitchFamily="34" charset="0"/>
              </a:rPr>
              <a:t>Analysis</a:t>
            </a:r>
            <a:endParaRPr lang="en-IN" sz="4800" dirty="0">
              <a:solidFill>
                <a:schemeClr val="bg1">
                  <a:lumMod val="95000"/>
                </a:schemeClr>
              </a:solidFill>
              <a:latin typeface="Bahnschrift SemiCondensed" panose="020B0502040204020203" pitchFamily="34" charset="0"/>
            </a:endParaRPr>
          </a:p>
        </p:txBody>
      </p:sp>
      <p:sp>
        <p:nvSpPr>
          <p:cNvPr id="15" name="TextBox 14">
            <a:extLst>
              <a:ext uri="{FF2B5EF4-FFF2-40B4-BE49-F238E27FC236}">
                <a16:creationId xmlns:a16="http://schemas.microsoft.com/office/drawing/2014/main" id="{D7BFE127-8B7F-A4D2-8868-9C8B7B7B34FF}"/>
              </a:ext>
            </a:extLst>
          </p:cNvPr>
          <p:cNvSpPr txBox="1"/>
          <p:nvPr/>
        </p:nvSpPr>
        <p:spPr>
          <a:xfrm>
            <a:off x="177404" y="5641739"/>
            <a:ext cx="4667392" cy="469359"/>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Name : Prathamesh </a:t>
            </a:r>
            <a:r>
              <a:rPr lang="en-US" sz="1400" dirty="0" err="1">
                <a:solidFill>
                  <a:schemeClr val="bg1"/>
                </a:solidFill>
                <a:latin typeface="Bahnschrift SemiCondensed" panose="020B0502040204020203" pitchFamily="34" charset="0"/>
              </a:rPr>
              <a:t>Mohol</a:t>
            </a:r>
            <a:endParaRPr lang="en-IN" sz="1050" dirty="0">
              <a:solidFill>
                <a:schemeClr val="bg1">
                  <a:lumMod val="85000"/>
                </a:schemeClr>
              </a:solidFill>
              <a:latin typeface="Bahnschrift SemiCondensed" panose="020B0502040204020203" pitchFamily="34" charset="0"/>
            </a:endParaRPr>
          </a:p>
          <a:p>
            <a:r>
              <a:rPr lang="en-US" sz="1050" dirty="0">
                <a:solidFill>
                  <a:schemeClr val="bg1">
                    <a:lumMod val="85000"/>
                  </a:schemeClr>
                </a:solidFill>
                <a:latin typeface="Bahnschrift SemiCondensed" panose="020B0502040204020203" pitchFamily="34" charset="0"/>
              </a:rPr>
              <a:t>Mail ID : prathameshmohol8@gmail.com</a:t>
            </a:r>
          </a:p>
        </p:txBody>
      </p:sp>
      <p:sp>
        <p:nvSpPr>
          <p:cNvPr id="2" name="TextBox 1">
            <a:extLst>
              <a:ext uri="{FF2B5EF4-FFF2-40B4-BE49-F238E27FC236}">
                <a16:creationId xmlns:a16="http://schemas.microsoft.com/office/drawing/2014/main" id="{B56AA8DC-49FA-B235-9DA0-05ABC911E6DF}"/>
              </a:ext>
            </a:extLst>
          </p:cNvPr>
          <p:cNvSpPr txBox="1"/>
          <p:nvPr/>
        </p:nvSpPr>
        <p:spPr>
          <a:xfrm>
            <a:off x="177404" y="5294229"/>
            <a:ext cx="4126992" cy="307777"/>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Presented By-</a:t>
            </a:r>
          </a:p>
        </p:txBody>
      </p:sp>
    </p:spTree>
    <p:extLst>
      <p:ext uri="{BB962C8B-B14F-4D97-AF65-F5344CB8AC3E}">
        <p14:creationId xmlns:p14="http://schemas.microsoft.com/office/powerpoint/2010/main" val="23831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CF96EFA9-ED62-A72B-4A66-1530B112A43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EB0F42-6D86-C695-8397-0D65470303D4}"/>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8463C58-1932-3006-0659-E7A71031519B}"/>
              </a:ext>
            </a:extLst>
          </p:cNvPr>
          <p:cNvSpPr txBox="1"/>
          <p:nvPr/>
        </p:nvSpPr>
        <p:spPr>
          <a:xfrm>
            <a:off x="345440" y="366838"/>
            <a:ext cx="278384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Wastage &amp; Scrap</a:t>
            </a:r>
          </a:p>
        </p:txBody>
      </p:sp>
      <p:sp>
        <p:nvSpPr>
          <p:cNvPr id="8" name="Rectangle: Rounded Corners 7">
            <a:extLst>
              <a:ext uri="{FF2B5EF4-FFF2-40B4-BE49-F238E27FC236}">
                <a16:creationId xmlns:a16="http://schemas.microsoft.com/office/drawing/2014/main" id="{5EB8EB5F-C909-7327-4AC0-78E3B1301642}"/>
              </a:ext>
            </a:extLst>
          </p:cNvPr>
          <p:cNvSpPr/>
          <p:nvPr/>
        </p:nvSpPr>
        <p:spPr>
          <a:xfrm>
            <a:off x="436880" y="1004835"/>
            <a:ext cx="11287760" cy="2595297"/>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765D8F6-A373-A2EA-275A-CAFA2CB6BD61}"/>
              </a:ext>
            </a:extLst>
          </p:cNvPr>
          <p:cNvSpPr txBox="1"/>
          <p:nvPr/>
        </p:nvSpPr>
        <p:spPr>
          <a:xfrm>
            <a:off x="6347953" y="1414389"/>
            <a:ext cx="4988560" cy="1754326"/>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To analyze scrap generation, a clustered bar chart was used to represent the total quantity of scrap generated by each department. Additionally, an interactive slicer was incorporated, allowing users to filter and view the scrap generated across different months.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
        <p:nvSpPr>
          <p:cNvPr id="9" name="TextBox 8">
            <a:extLst>
              <a:ext uri="{FF2B5EF4-FFF2-40B4-BE49-F238E27FC236}">
                <a16:creationId xmlns:a16="http://schemas.microsoft.com/office/drawing/2014/main" id="{89B7E2FB-58F2-E619-8482-A22EFFA7FCD0}"/>
              </a:ext>
            </a:extLst>
          </p:cNvPr>
          <p:cNvSpPr txBox="1"/>
          <p:nvPr/>
        </p:nvSpPr>
        <p:spPr>
          <a:xfrm>
            <a:off x="1246025" y="4369409"/>
            <a:ext cx="5381195" cy="1477328"/>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To gain deeper insights at the machine level, a pie chart was developed to show the percentage contribution of individual machines to the total scrap generated. This visualization makes it easier to identify machines that are underperforming or causing excessive wastage.</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4" name="Picture 3">
            <a:extLst>
              <a:ext uri="{FF2B5EF4-FFF2-40B4-BE49-F238E27FC236}">
                <a16:creationId xmlns:a16="http://schemas.microsoft.com/office/drawing/2014/main" id="{08164C92-D882-FF25-9E3D-23DF28E91FD0}"/>
              </a:ext>
            </a:extLst>
          </p:cNvPr>
          <p:cNvPicPr>
            <a:picLocks noChangeAspect="1"/>
          </p:cNvPicPr>
          <p:nvPr/>
        </p:nvPicPr>
        <p:blipFill>
          <a:blip r:embed="rId3"/>
          <a:stretch>
            <a:fillRect/>
          </a:stretch>
        </p:blipFill>
        <p:spPr>
          <a:xfrm>
            <a:off x="855487" y="1139552"/>
            <a:ext cx="5031659" cy="2304000"/>
          </a:xfrm>
          <a:prstGeom prst="rect">
            <a:avLst/>
          </a:prstGeom>
          <a:effectLst>
            <a:outerShdw blurRad="393700" sx="102000" sy="102000" algn="ctr" rotWithShape="0">
              <a:schemeClr val="bg1">
                <a:alpha val="40000"/>
              </a:schemeClr>
            </a:outerShdw>
          </a:effectLst>
        </p:spPr>
      </p:pic>
      <p:pic>
        <p:nvPicPr>
          <p:cNvPr id="7" name="Picture 6">
            <a:extLst>
              <a:ext uri="{FF2B5EF4-FFF2-40B4-BE49-F238E27FC236}">
                <a16:creationId xmlns:a16="http://schemas.microsoft.com/office/drawing/2014/main" id="{9D493AB8-11EC-5342-1897-C0B27A8C168A}"/>
              </a:ext>
            </a:extLst>
          </p:cNvPr>
          <p:cNvPicPr>
            <a:picLocks noChangeAspect="1"/>
          </p:cNvPicPr>
          <p:nvPr/>
        </p:nvPicPr>
        <p:blipFill>
          <a:blip r:embed="rId4"/>
          <a:stretch>
            <a:fillRect/>
          </a:stretch>
        </p:blipFill>
        <p:spPr>
          <a:xfrm>
            <a:off x="7441277" y="4001730"/>
            <a:ext cx="3815285" cy="2261628"/>
          </a:xfrm>
          <a:prstGeom prst="rect">
            <a:avLst/>
          </a:prstGeom>
          <a:effectLst>
            <a:outerShdw blurRad="393700" sx="102000" sy="102000" algn="ctr" rotWithShape="0">
              <a:schemeClr val="bg1">
                <a:alpha val="40000"/>
              </a:schemeClr>
            </a:outerShdw>
          </a:effectLst>
        </p:spPr>
      </p:pic>
      <p:sp>
        <p:nvSpPr>
          <p:cNvPr id="10" name="Rectangle: Rounded Corners 9">
            <a:extLst>
              <a:ext uri="{FF2B5EF4-FFF2-40B4-BE49-F238E27FC236}">
                <a16:creationId xmlns:a16="http://schemas.microsoft.com/office/drawing/2014/main" id="{13EF7A3D-A614-99F3-C69E-EDEA941FD702}"/>
              </a:ext>
            </a:extLst>
          </p:cNvPr>
          <p:cNvSpPr/>
          <p:nvPr/>
        </p:nvSpPr>
        <p:spPr>
          <a:xfrm>
            <a:off x="431967" y="3810425"/>
            <a:ext cx="11287760" cy="2595297"/>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96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1000"/>
                                        <p:tgtEl>
                                          <p:spTgt spid="18"/>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1000"/>
                                        <p:tgtEl>
                                          <p:spTgt spid="10"/>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10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8" grpId="0"/>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FC2FA26F-E248-3AEF-A297-8B0C4156046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227224F-4B2E-6FD2-F3F5-40EFF4D73A3C}"/>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0699F37-E04B-E20D-66E2-3E1DA5646347}"/>
              </a:ext>
            </a:extLst>
          </p:cNvPr>
          <p:cNvSpPr txBox="1"/>
          <p:nvPr/>
        </p:nvSpPr>
        <p:spPr>
          <a:xfrm>
            <a:off x="343989" y="398852"/>
            <a:ext cx="4092263"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Advantages &amp; Limitations</a:t>
            </a:r>
          </a:p>
        </p:txBody>
      </p:sp>
      <p:sp>
        <p:nvSpPr>
          <p:cNvPr id="9" name="TextBox 8">
            <a:extLst>
              <a:ext uri="{FF2B5EF4-FFF2-40B4-BE49-F238E27FC236}">
                <a16:creationId xmlns:a16="http://schemas.microsoft.com/office/drawing/2014/main" id="{3CF7E3CE-DF72-BC46-57E6-55817AEEAFB7}"/>
              </a:ext>
            </a:extLst>
          </p:cNvPr>
          <p:cNvSpPr txBox="1"/>
          <p:nvPr/>
        </p:nvSpPr>
        <p:spPr>
          <a:xfrm>
            <a:off x="1085222" y="2059791"/>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Centralized View of Data</a:t>
            </a:r>
          </a:p>
          <a:p>
            <a:pPr algn="ctr"/>
            <a:r>
              <a:rPr lang="en-US" sz="1400" dirty="0">
                <a:solidFill>
                  <a:schemeClr val="bg1">
                    <a:lumMod val="85000"/>
                  </a:schemeClr>
                </a:solidFill>
              </a:rPr>
              <a:t>Brings multiple charts, and insights together in one place, reducing the need to check multiple reports.</a:t>
            </a:r>
          </a:p>
        </p:txBody>
      </p:sp>
      <p:sp>
        <p:nvSpPr>
          <p:cNvPr id="10" name="Rectangle: Rounded Corners 9">
            <a:extLst>
              <a:ext uri="{FF2B5EF4-FFF2-40B4-BE49-F238E27FC236}">
                <a16:creationId xmlns:a16="http://schemas.microsoft.com/office/drawing/2014/main" id="{8BAB356C-AE25-0C81-903E-F4A9767D31FD}"/>
              </a:ext>
            </a:extLst>
          </p:cNvPr>
          <p:cNvSpPr/>
          <p:nvPr/>
        </p:nvSpPr>
        <p:spPr>
          <a:xfrm>
            <a:off x="758465" y="1258528"/>
            <a:ext cx="5022904" cy="5004829"/>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D057D17-88AB-6033-8BF4-BF1186268398}"/>
              </a:ext>
            </a:extLst>
          </p:cNvPr>
          <p:cNvSpPr/>
          <p:nvPr/>
        </p:nvSpPr>
        <p:spPr>
          <a:xfrm>
            <a:off x="6410632" y="1258528"/>
            <a:ext cx="5029211" cy="5004829"/>
          </a:xfrm>
          <a:prstGeom prst="roundRect">
            <a:avLst>
              <a:gd name="adj" fmla="val 3960"/>
            </a:avLst>
          </a:prstGeom>
          <a:noFill/>
          <a:ln>
            <a:solidFill>
              <a:srgbClr val="CC99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89EBEE9-D267-DD74-8970-1808F3F2CB35}"/>
              </a:ext>
            </a:extLst>
          </p:cNvPr>
          <p:cNvSpPr txBox="1"/>
          <p:nvPr/>
        </p:nvSpPr>
        <p:spPr>
          <a:xfrm>
            <a:off x="1085222" y="4615203"/>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US" b="1" dirty="0">
                <a:solidFill>
                  <a:schemeClr val="bg1">
                    <a:lumMod val="95000"/>
                  </a:schemeClr>
                </a:solidFill>
              </a:rPr>
              <a:t>Interactive Analysis</a:t>
            </a:r>
          </a:p>
          <a:p>
            <a:pPr algn="ctr"/>
            <a:r>
              <a:rPr lang="en-US" sz="1400" dirty="0">
                <a:solidFill>
                  <a:schemeClr val="bg1">
                    <a:lumMod val="85000"/>
                  </a:schemeClr>
                </a:solidFill>
              </a:rPr>
              <a:t>Filters and slicers options allow users to explore data dynamically without needing technical expertise.</a:t>
            </a:r>
            <a:endParaRPr lang="en-IN" sz="1400" dirty="0">
              <a:solidFill>
                <a:schemeClr val="bg1">
                  <a:lumMod val="8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
        <p:nvSpPr>
          <p:cNvPr id="11" name="TextBox 10">
            <a:extLst>
              <a:ext uri="{FF2B5EF4-FFF2-40B4-BE49-F238E27FC236}">
                <a16:creationId xmlns:a16="http://schemas.microsoft.com/office/drawing/2014/main" id="{1D48FF2B-82BB-2CED-3BCF-3F974DA87EFD}"/>
              </a:ext>
            </a:extLst>
          </p:cNvPr>
          <p:cNvSpPr txBox="1"/>
          <p:nvPr/>
        </p:nvSpPr>
        <p:spPr>
          <a:xfrm>
            <a:off x="1085222" y="3243079"/>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Quick Decision-Making</a:t>
            </a:r>
          </a:p>
          <a:p>
            <a:pPr algn="ctr"/>
            <a:r>
              <a:rPr lang="en-US" sz="1400" dirty="0">
                <a:solidFill>
                  <a:schemeClr val="bg1">
                    <a:lumMod val="85000"/>
                  </a:schemeClr>
                </a:solidFill>
              </a:rPr>
              <a:t>Visualizations (charts, graphs, slicers) make it easier for managers to spot trends, outliers, and problem areas quickly.</a:t>
            </a:r>
          </a:p>
        </p:txBody>
      </p:sp>
      <p:sp>
        <p:nvSpPr>
          <p:cNvPr id="12" name="TextBox 11">
            <a:extLst>
              <a:ext uri="{FF2B5EF4-FFF2-40B4-BE49-F238E27FC236}">
                <a16:creationId xmlns:a16="http://schemas.microsoft.com/office/drawing/2014/main" id="{0E81D1DE-85F6-A7E1-AF77-E7F51245425D}"/>
              </a:ext>
            </a:extLst>
          </p:cNvPr>
          <p:cNvSpPr txBox="1"/>
          <p:nvPr/>
        </p:nvSpPr>
        <p:spPr>
          <a:xfrm>
            <a:off x="6810059" y="3243078"/>
            <a:ext cx="4230356" cy="1113889"/>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Data Dependency</a:t>
            </a:r>
          </a:p>
          <a:p>
            <a:pPr algn="ctr"/>
            <a:r>
              <a:rPr lang="en-US" sz="1400" dirty="0">
                <a:solidFill>
                  <a:schemeClr val="bg1">
                    <a:lumMod val="85000"/>
                  </a:schemeClr>
                </a:solidFill>
              </a:rPr>
              <a:t>If the source data is inaccurate, outdated, or incomplete, the dashboard will also show misleading results.</a:t>
            </a:r>
          </a:p>
        </p:txBody>
      </p:sp>
      <p:sp>
        <p:nvSpPr>
          <p:cNvPr id="13" name="TextBox 12">
            <a:extLst>
              <a:ext uri="{FF2B5EF4-FFF2-40B4-BE49-F238E27FC236}">
                <a16:creationId xmlns:a16="http://schemas.microsoft.com/office/drawing/2014/main" id="{5DE02A53-EC71-75CD-C6AB-E236C731C66D}"/>
              </a:ext>
            </a:extLst>
          </p:cNvPr>
          <p:cNvSpPr txBox="1"/>
          <p:nvPr/>
        </p:nvSpPr>
        <p:spPr>
          <a:xfrm>
            <a:off x="6810059" y="2059791"/>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Overload of Information</a:t>
            </a:r>
          </a:p>
          <a:p>
            <a:pPr algn="ctr"/>
            <a:r>
              <a:rPr lang="en-US" sz="1400" dirty="0">
                <a:solidFill>
                  <a:schemeClr val="bg1">
                    <a:lumMod val="85000"/>
                  </a:schemeClr>
                </a:solidFill>
              </a:rPr>
              <a:t>Too many visuals or KPIs can make the dashboard confusing instead of insightful.</a:t>
            </a:r>
          </a:p>
        </p:txBody>
      </p:sp>
      <p:sp>
        <p:nvSpPr>
          <p:cNvPr id="14" name="TextBox 13">
            <a:extLst>
              <a:ext uri="{FF2B5EF4-FFF2-40B4-BE49-F238E27FC236}">
                <a16:creationId xmlns:a16="http://schemas.microsoft.com/office/drawing/2014/main" id="{BF36D3C3-40E0-2030-495C-96B5005C81E8}"/>
              </a:ext>
            </a:extLst>
          </p:cNvPr>
          <p:cNvSpPr txBox="1"/>
          <p:nvPr/>
        </p:nvSpPr>
        <p:spPr>
          <a:xfrm>
            <a:off x="6810059" y="4733342"/>
            <a:ext cx="4230356" cy="877610"/>
          </a:xfrm>
          <a:prstGeom prst="roundRect">
            <a:avLst>
              <a:gd name="adj" fmla="val 15262"/>
            </a:avLst>
          </a:prstGeom>
          <a:solidFill>
            <a:srgbClr val="9966FF"/>
          </a:solidFill>
          <a:ln>
            <a:solidFill>
              <a:srgbClr val="F2F2F2"/>
            </a:solidFill>
          </a:ln>
          <a:effectLst>
            <a:outerShdw blurRad="381000" sx="102000" sy="102000" algn="ctr" rotWithShape="0">
              <a:schemeClr val="bg1">
                <a:alpha val="40000"/>
              </a:schemeClr>
            </a:outerShdw>
          </a:effectLst>
        </p:spPr>
        <p:txBody>
          <a:bodyPr wrap="square" rtlCol="0">
            <a:spAutoFit/>
          </a:bodyPr>
          <a:lstStyle/>
          <a:p>
            <a:pPr algn="ctr"/>
            <a:r>
              <a:rPr lang="en-IN" b="1" dirty="0">
                <a:solidFill>
                  <a:schemeClr val="bg1">
                    <a:lumMod val="95000"/>
                  </a:schemeClr>
                </a:solidFill>
              </a:rPr>
              <a:t>Maintenance Requirement</a:t>
            </a:r>
          </a:p>
          <a:p>
            <a:pPr algn="ctr"/>
            <a:r>
              <a:rPr lang="en-US" sz="1400" dirty="0">
                <a:solidFill>
                  <a:schemeClr val="bg1">
                    <a:lumMod val="85000"/>
                  </a:schemeClr>
                </a:solidFill>
              </a:rPr>
              <a:t>Dashboards need regular updates, validation, and sometimes redesigns to stay relevant.</a:t>
            </a:r>
          </a:p>
        </p:txBody>
      </p:sp>
      <p:sp>
        <p:nvSpPr>
          <p:cNvPr id="15" name="TextBox 14">
            <a:extLst>
              <a:ext uri="{FF2B5EF4-FFF2-40B4-BE49-F238E27FC236}">
                <a16:creationId xmlns:a16="http://schemas.microsoft.com/office/drawing/2014/main" id="{3CAE5B80-18A7-6DAA-A847-EA622BB034E5}"/>
              </a:ext>
            </a:extLst>
          </p:cNvPr>
          <p:cNvSpPr txBox="1"/>
          <p:nvPr/>
        </p:nvSpPr>
        <p:spPr>
          <a:xfrm>
            <a:off x="7979820" y="1287736"/>
            <a:ext cx="1890833" cy="553998"/>
          </a:xfrm>
          <a:prstGeom prst="rect">
            <a:avLst/>
          </a:prstGeom>
          <a:noFill/>
        </p:spPr>
        <p:txBody>
          <a:bodyPr wrap="square" rtlCol="0">
            <a:spAutoFit/>
          </a:bodyPr>
          <a:lstStyle/>
          <a:p>
            <a:pPr algn="ctr"/>
            <a:r>
              <a:rPr lang="en-US" sz="3000" b="1" dirty="0">
                <a:solidFill>
                  <a:schemeClr val="bg1"/>
                </a:solidFill>
                <a:latin typeface="Bahnschrift SemiCondensed" panose="020B0502040204020203" pitchFamily="34" charset="0"/>
              </a:rPr>
              <a:t>Limitations</a:t>
            </a:r>
          </a:p>
        </p:txBody>
      </p:sp>
      <p:sp>
        <p:nvSpPr>
          <p:cNvPr id="16" name="TextBox 15">
            <a:extLst>
              <a:ext uri="{FF2B5EF4-FFF2-40B4-BE49-F238E27FC236}">
                <a16:creationId xmlns:a16="http://schemas.microsoft.com/office/drawing/2014/main" id="{90BD2665-0582-48EC-C55C-C025914E8617}"/>
              </a:ext>
            </a:extLst>
          </p:cNvPr>
          <p:cNvSpPr txBox="1"/>
          <p:nvPr/>
        </p:nvSpPr>
        <p:spPr>
          <a:xfrm>
            <a:off x="2195947" y="1282208"/>
            <a:ext cx="2008906" cy="553998"/>
          </a:xfrm>
          <a:prstGeom prst="rect">
            <a:avLst/>
          </a:prstGeom>
          <a:noFill/>
        </p:spPr>
        <p:txBody>
          <a:bodyPr wrap="square" rtlCol="0">
            <a:spAutoFit/>
          </a:bodyPr>
          <a:lstStyle/>
          <a:p>
            <a:pPr algn="ctr"/>
            <a:r>
              <a:rPr lang="en-US" sz="3000" b="1" dirty="0">
                <a:solidFill>
                  <a:schemeClr val="bg1"/>
                </a:solidFill>
                <a:latin typeface="Bahnschrift SemiCondensed" panose="020B0502040204020203" pitchFamily="34" charset="0"/>
              </a:rPr>
              <a:t>Advantages</a:t>
            </a:r>
          </a:p>
        </p:txBody>
      </p:sp>
    </p:spTree>
    <p:extLst>
      <p:ext uri="{BB962C8B-B14F-4D97-AF65-F5344CB8AC3E}">
        <p14:creationId xmlns:p14="http://schemas.microsoft.com/office/powerpoint/2010/main" val="235149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out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out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out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outVertic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arn(outVertical)">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3" grpId="0" animBg="1"/>
      <p:bldP spid="5" grpId="0" animBg="1"/>
      <p:bldP spid="11" grpId="0" animBg="1"/>
      <p:bldP spid="12" grpId="0" animBg="1"/>
      <p:bldP spid="13" grpId="0" animBg="1"/>
      <p:bldP spid="14" grpId="0"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A4B9BBA3-5E05-3C6F-BBD1-F494DBC98475}"/>
            </a:ext>
          </a:extLst>
        </p:cNvPr>
        <p:cNvGrpSpPr/>
        <p:nvPr/>
      </p:nvGrpSpPr>
      <p:grpSpPr>
        <a:xfrm>
          <a:off x="0" y="0"/>
          <a:ext cx="0" cy="0"/>
          <a:chOff x="0" y="0"/>
          <a:chExt cx="0" cy="0"/>
        </a:xfrm>
      </p:grpSpPr>
      <p:pic>
        <p:nvPicPr>
          <p:cNvPr id="5" name="Picture 4" descr="A warehouse with shelves of boxes&#10;&#10;AI-generated content may be incorrect.">
            <a:extLst>
              <a:ext uri="{FF2B5EF4-FFF2-40B4-BE49-F238E27FC236}">
                <a16:creationId xmlns:a16="http://schemas.microsoft.com/office/drawing/2014/main" id="{99FF8E07-1235-A148-C3AC-203F84E1230F}"/>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 y="0"/>
            <a:ext cx="12231077" cy="6858000"/>
          </a:xfrm>
          <a:prstGeom prst="rect">
            <a:avLst/>
          </a:prstGeom>
        </p:spPr>
      </p:pic>
      <p:sp>
        <p:nvSpPr>
          <p:cNvPr id="10" name="Rectangle: Top Corners Snipped 9">
            <a:extLst>
              <a:ext uri="{FF2B5EF4-FFF2-40B4-BE49-F238E27FC236}">
                <a16:creationId xmlns:a16="http://schemas.microsoft.com/office/drawing/2014/main" id="{C3E98F21-CF70-F8CB-EC87-759FCD8BBA5D}"/>
              </a:ext>
            </a:extLst>
          </p:cNvPr>
          <p:cNvSpPr/>
          <p:nvPr/>
        </p:nvSpPr>
        <p:spPr>
          <a:xfrm rot="5400000">
            <a:off x="205739" y="-205741"/>
            <a:ext cx="6858000" cy="7269481"/>
          </a:xfrm>
          <a:prstGeom prst="snip2SameRect">
            <a:avLst>
              <a:gd name="adj1" fmla="val 20251"/>
              <a:gd name="adj2" fmla="val 0"/>
            </a:avLst>
          </a:prstGeom>
          <a:solidFill>
            <a:srgbClr val="9966FF"/>
          </a:solidFill>
          <a:ln>
            <a:noFill/>
          </a:ln>
          <a:effectLst>
            <a:outerShdw blurRad="622300" dist="38100" sx="101000" sy="101000" algn="l" rotWithShape="0">
              <a:schemeClr val="bg1">
                <a:alpha val="6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Snipped 10">
            <a:extLst>
              <a:ext uri="{FF2B5EF4-FFF2-40B4-BE49-F238E27FC236}">
                <a16:creationId xmlns:a16="http://schemas.microsoft.com/office/drawing/2014/main" id="{7AC0988C-70DE-528F-87FD-2D7D88742F9E}"/>
              </a:ext>
            </a:extLst>
          </p:cNvPr>
          <p:cNvSpPr/>
          <p:nvPr/>
        </p:nvSpPr>
        <p:spPr>
          <a:xfrm rot="5400000">
            <a:off x="281940" y="-144779"/>
            <a:ext cx="6537956" cy="7101843"/>
          </a:xfrm>
          <a:prstGeom prst="snip2SameRect">
            <a:avLst>
              <a:gd name="adj1" fmla="val 20251"/>
              <a:gd name="adj2" fmla="val 0"/>
            </a:avLst>
          </a:prstGeom>
          <a:solidFill>
            <a:srgbClr val="9933FF"/>
          </a:solidFill>
          <a:ln>
            <a:noFill/>
          </a:ln>
          <a:effectLst>
            <a:outerShdw blurRad="622300" dist="38100" sx="101000" sy="101000" algn="l" rotWithShape="0">
              <a:schemeClr val="bg1">
                <a:lumMod val="85000"/>
                <a:alpha val="41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CF2EDA4E-012F-24F4-0AB1-2858E652901D}"/>
              </a:ext>
            </a:extLst>
          </p:cNvPr>
          <p:cNvSpPr txBox="1"/>
          <p:nvPr/>
        </p:nvSpPr>
        <p:spPr>
          <a:xfrm>
            <a:off x="717804" y="766980"/>
            <a:ext cx="4521119" cy="677108"/>
          </a:xfrm>
          <a:prstGeom prst="rect">
            <a:avLst/>
          </a:prstGeom>
          <a:noFill/>
        </p:spPr>
        <p:txBody>
          <a:bodyPr wrap="square" rtlCol="0">
            <a:spAutoFit/>
          </a:bodyPr>
          <a:lstStyle/>
          <a:p>
            <a:pPr algn="ctr"/>
            <a:r>
              <a:rPr lang="en-US" sz="1400" dirty="0">
                <a:solidFill>
                  <a:schemeClr val="bg1">
                    <a:lumMod val="95000"/>
                  </a:schemeClr>
                </a:solidFill>
                <a:latin typeface="Bahnschrift SemiCondensed" panose="020B0502040204020203" pitchFamily="34" charset="0"/>
              </a:rPr>
              <a:t>- Topic - </a:t>
            </a:r>
          </a:p>
          <a:p>
            <a:pPr algn="ctr"/>
            <a:r>
              <a:rPr lang="en-US" sz="2400" dirty="0">
                <a:solidFill>
                  <a:schemeClr val="bg1">
                    <a:lumMod val="95000"/>
                  </a:schemeClr>
                </a:solidFill>
                <a:latin typeface="Bahnschrift SemiCondensed" panose="020B0502040204020203" pitchFamily="34" charset="0"/>
              </a:rPr>
              <a:t>Inventory &amp; Raw Material Analysis</a:t>
            </a:r>
            <a:endParaRPr lang="en-IN" sz="2400" dirty="0">
              <a:solidFill>
                <a:schemeClr val="bg1">
                  <a:lumMod val="95000"/>
                </a:schemeClr>
              </a:solidFill>
              <a:latin typeface="Bahnschrift SemiCondensed" panose="020B0502040204020203" pitchFamily="34" charset="0"/>
            </a:endParaRPr>
          </a:p>
        </p:txBody>
      </p:sp>
      <p:sp>
        <p:nvSpPr>
          <p:cNvPr id="15" name="TextBox 14">
            <a:extLst>
              <a:ext uri="{FF2B5EF4-FFF2-40B4-BE49-F238E27FC236}">
                <a16:creationId xmlns:a16="http://schemas.microsoft.com/office/drawing/2014/main" id="{471AD6E0-45E9-5AF6-5C73-F753BF857D1D}"/>
              </a:ext>
            </a:extLst>
          </p:cNvPr>
          <p:cNvSpPr txBox="1"/>
          <p:nvPr/>
        </p:nvSpPr>
        <p:spPr>
          <a:xfrm>
            <a:off x="185057" y="5641739"/>
            <a:ext cx="2329543" cy="469359"/>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Name : Prathamesh Mohol</a:t>
            </a:r>
            <a:endParaRPr lang="en-IN" sz="1050" dirty="0">
              <a:solidFill>
                <a:schemeClr val="bg1">
                  <a:lumMod val="85000"/>
                </a:schemeClr>
              </a:solidFill>
              <a:latin typeface="Bahnschrift SemiCondensed" panose="020B0502040204020203" pitchFamily="34" charset="0"/>
            </a:endParaRPr>
          </a:p>
          <a:p>
            <a:r>
              <a:rPr lang="en-US" sz="1050" dirty="0">
                <a:solidFill>
                  <a:schemeClr val="bg1">
                    <a:lumMod val="85000"/>
                  </a:schemeClr>
                </a:solidFill>
                <a:latin typeface="Bahnschrift SemiCondensed" panose="020B0502040204020203" pitchFamily="34" charset="0"/>
              </a:rPr>
              <a:t>Mail ID : prathameshmohol8@gmail.com</a:t>
            </a:r>
          </a:p>
        </p:txBody>
      </p:sp>
      <p:sp>
        <p:nvSpPr>
          <p:cNvPr id="2" name="TextBox 1">
            <a:extLst>
              <a:ext uri="{FF2B5EF4-FFF2-40B4-BE49-F238E27FC236}">
                <a16:creationId xmlns:a16="http://schemas.microsoft.com/office/drawing/2014/main" id="{A21AA79C-515D-BBD9-176E-C45FF3A24A31}"/>
              </a:ext>
            </a:extLst>
          </p:cNvPr>
          <p:cNvSpPr txBox="1"/>
          <p:nvPr/>
        </p:nvSpPr>
        <p:spPr>
          <a:xfrm>
            <a:off x="717804" y="2768994"/>
            <a:ext cx="4521119" cy="1200329"/>
          </a:xfrm>
          <a:prstGeom prst="rect">
            <a:avLst/>
          </a:prstGeom>
          <a:noFill/>
        </p:spPr>
        <p:txBody>
          <a:bodyPr wrap="square" rtlCol="0">
            <a:spAutoFit/>
          </a:bodyPr>
          <a:lstStyle/>
          <a:p>
            <a:pPr algn="ctr"/>
            <a:r>
              <a:rPr lang="en-US" sz="7200" dirty="0">
                <a:solidFill>
                  <a:schemeClr val="bg1">
                    <a:lumMod val="95000"/>
                  </a:schemeClr>
                </a:solidFill>
                <a:latin typeface="Bahnschrift SemiCondensed" panose="020B0502040204020203" pitchFamily="34" charset="0"/>
              </a:rPr>
              <a:t>THANK YOU</a:t>
            </a:r>
            <a:endParaRPr lang="en-IN" sz="7200" dirty="0">
              <a:solidFill>
                <a:schemeClr val="bg1">
                  <a:lumMod val="95000"/>
                </a:schemeClr>
              </a:solidFill>
              <a:latin typeface="Bahnschrift SemiCondensed" panose="020B0502040204020203" pitchFamily="34" charset="0"/>
            </a:endParaRPr>
          </a:p>
        </p:txBody>
      </p:sp>
      <p:sp>
        <p:nvSpPr>
          <p:cNvPr id="3" name="TextBox 2">
            <a:extLst>
              <a:ext uri="{FF2B5EF4-FFF2-40B4-BE49-F238E27FC236}">
                <a16:creationId xmlns:a16="http://schemas.microsoft.com/office/drawing/2014/main" id="{A04B9614-4F0B-3921-CAF2-DFB5B0A53905}"/>
              </a:ext>
            </a:extLst>
          </p:cNvPr>
          <p:cNvSpPr txBox="1"/>
          <p:nvPr/>
        </p:nvSpPr>
        <p:spPr>
          <a:xfrm>
            <a:off x="0" y="5254688"/>
            <a:ext cx="4126992" cy="307777"/>
          </a:xfrm>
          <a:prstGeom prst="rect">
            <a:avLst/>
          </a:prstGeom>
          <a:noFill/>
        </p:spPr>
        <p:txBody>
          <a:bodyPr wrap="square" rtlCol="0">
            <a:spAutoFit/>
          </a:bodyPr>
          <a:lstStyle/>
          <a:p>
            <a:r>
              <a:rPr lang="en-US" sz="1400" dirty="0">
                <a:solidFill>
                  <a:schemeClr val="bg1"/>
                </a:solidFill>
                <a:latin typeface="Bahnschrift SemiCondensed" panose="020B0502040204020203" pitchFamily="34" charset="0"/>
              </a:rPr>
              <a:t>Presented By-</a:t>
            </a:r>
          </a:p>
        </p:txBody>
      </p:sp>
    </p:spTree>
    <p:extLst>
      <p:ext uri="{BB962C8B-B14F-4D97-AF65-F5344CB8AC3E}">
        <p14:creationId xmlns:p14="http://schemas.microsoft.com/office/powerpoint/2010/main" val="135197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BA55B62-1454-3778-873C-768453A74726}"/>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20B5302E-F6EB-BB32-7FD7-612B40141EDC}"/>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1412964E-A2DC-6FD3-758A-EB0FC8C0CA14}"/>
              </a:ext>
            </a:extLst>
          </p:cNvPr>
          <p:cNvSpPr/>
          <p:nvPr/>
        </p:nvSpPr>
        <p:spPr>
          <a:xfrm rot="1209762">
            <a:off x="3419149"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33BBA445-CA69-EB9E-E110-AC045D3D6CE8}"/>
              </a:ext>
            </a:extLst>
          </p:cNvPr>
          <p:cNvSpPr/>
          <p:nvPr/>
        </p:nvSpPr>
        <p:spPr>
          <a:xfrm rot="15575231">
            <a:off x="3396003" y="728997"/>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2CE6456D-8B90-FCC0-3DC6-CFC98F40103F}"/>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9880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750" fill="hold"/>
                                        <p:tgtEl>
                                          <p:spTgt spid="5"/>
                                        </p:tgtEl>
                                        <p:attrNameLst>
                                          <p:attrName>ppt_w</p:attrName>
                                        </p:attrNameLst>
                                      </p:cBhvr>
                                      <p:tavLst>
                                        <p:tav tm="0">
                                          <p:val>
                                            <p:fltVal val="0"/>
                                          </p:val>
                                        </p:tav>
                                        <p:tav tm="100000">
                                          <p:val>
                                            <p:strVal val="#ppt_w"/>
                                          </p:val>
                                        </p:tav>
                                      </p:tavLst>
                                    </p:anim>
                                    <p:anim calcmode="lin" valueType="num">
                                      <p:cBhvr>
                                        <p:cTn id="8" dur="1750" fill="hold"/>
                                        <p:tgtEl>
                                          <p:spTgt spid="5"/>
                                        </p:tgtEl>
                                        <p:attrNameLst>
                                          <p:attrName>ppt_h</p:attrName>
                                        </p:attrNameLst>
                                      </p:cBhvr>
                                      <p:tavLst>
                                        <p:tav tm="0">
                                          <p:val>
                                            <p:fltVal val="0"/>
                                          </p:val>
                                        </p:tav>
                                        <p:tav tm="100000">
                                          <p:val>
                                            <p:strVal val="#ppt_h"/>
                                          </p:val>
                                        </p:tav>
                                      </p:tavLst>
                                    </p:anim>
                                    <p:anim calcmode="lin" valueType="num">
                                      <p:cBhvr>
                                        <p:cTn id="9" dur="1750" fill="hold"/>
                                        <p:tgtEl>
                                          <p:spTgt spid="5"/>
                                        </p:tgtEl>
                                        <p:attrNameLst>
                                          <p:attrName>style.rotation</p:attrName>
                                        </p:attrNameLst>
                                      </p:cBhvr>
                                      <p:tavLst>
                                        <p:tav tm="0">
                                          <p:val>
                                            <p:fltVal val="90"/>
                                          </p:val>
                                        </p:tav>
                                        <p:tav tm="100000">
                                          <p:val>
                                            <p:fltVal val="0"/>
                                          </p:val>
                                        </p:tav>
                                      </p:tavLst>
                                    </p:anim>
                                    <p:animEffect transition="in" filter="fade">
                                      <p:cBhvr>
                                        <p:cTn id="10" dur="1750"/>
                                        <p:tgtEl>
                                          <p:spTgt spid="5"/>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71AB68C9-EA38-7DED-0713-266389944260}"/>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835AABF-B328-E379-4FA5-9D12CB0446D3}"/>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34ED09A0-AEC4-BD23-D301-DF5020FC91D6}"/>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4BC7E7EF-C212-67B4-B141-E755CCAD27F5}"/>
              </a:ext>
            </a:extLst>
          </p:cNvPr>
          <p:cNvSpPr/>
          <p:nvPr/>
        </p:nvSpPr>
        <p:spPr>
          <a:xfrm rot="1209762">
            <a:off x="3416320" y="729000"/>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F6660983-593F-0646-BD1E-0A36BF37C03D}"/>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D1A45276-0FB6-1C2B-A1D7-055A2F4189E8}"/>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AF56492C-043C-D068-70F1-A03B24048CB6}"/>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4E76C39-B6EE-0FB1-C0D3-C8F849B9109C}"/>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95184D6D-71A1-681F-7F7F-B32DE0D179B2}"/>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39738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6"/>
                                        </p:tgtEl>
                                      </p:cBhvr>
                                    </p:animEffect>
                                    <p:animScale>
                                      <p:cBhvr>
                                        <p:cTn id="13" dur="250" autoRev="1" fill="hold"/>
                                        <p:tgtEl>
                                          <p:spTgt spid="3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6"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F8DFDDA0-1ACC-9C22-9C23-FD90D25D4E6F}"/>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6A805FEB-FFEE-CCC9-0B2C-FE4442E3F016}"/>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D425222B-C76C-9714-6799-EC5B6A1E26DC}"/>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699B3C69-3C96-A343-2554-2AAB3B33612D}"/>
              </a:ext>
            </a:extLst>
          </p:cNvPr>
          <p:cNvSpPr/>
          <p:nvPr/>
        </p:nvSpPr>
        <p:spPr>
          <a:xfrm rot="1209762">
            <a:off x="3416320" y="729000"/>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039A731A-37D2-D328-6D96-82F3FF1039F0}"/>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D8E2BAD0-2E43-4A51-4F18-034208A0225A}"/>
              </a:ext>
            </a:extLst>
          </p:cNvPr>
          <p:cNvSpPr/>
          <p:nvPr/>
        </p:nvSpPr>
        <p:spPr>
          <a:xfrm rot="8384938">
            <a:off x="3395997" y="728994"/>
            <a:ext cx="5400000" cy="5400000"/>
          </a:xfrm>
          <a:prstGeom prst="blockArc">
            <a:avLst>
              <a:gd name="adj1" fmla="val 15584321"/>
              <a:gd name="adj2" fmla="val 0"/>
              <a:gd name="adj3" fmla="val 25000"/>
            </a:avLst>
          </a:prstGeom>
          <a:solidFill>
            <a:srgbClr val="CC99FF">
              <a:alpha val="25098"/>
            </a:srgbClr>
          </a:solidFill>
          <a:ln w="9525">
            <a:solidFill>
              <a:srgbClr val="CC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95C195F0-8065-A9BB-D8FD-BB3E880DAD7E}"/>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5FD59810-56C6-50D3-6E78-90108DDFC86B}"/>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58D1E17A-30A1-4E92-C11E-441E621C42E7}"/>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cxnSp>
        <p:nvCxnSpPr>
          <p:cNvPr id="3" name="Connector: Elbow 2">
            <a:extLst>
              <a:ext uri="{FF2B5EF4-FFF2-40B4-BE49-F238E27FC236}">
                <a16:creationId xmlns:a16="http://schemas.microsoft.com/office/drawing/2014/main" id="{0DA69DC2-BC7A-8771-5CC3-14057B8DC5FB}"/>
              </a:ext>
            </a:extLst>
          </p:cNvPr>
          <p:cNvCxnSpPr>
            <a:cxnSpLocks/>
          </p:cNvCxnSpPr>
          <p:nvPr/>
        </p:nvCxnSpPr>
        <p:spPr>
          <a:xfrm rot="5400000">
            <a:off x="7699685" y="1167809"/>
            <a:ext cx="1480016" cy="1176398"/>
          </a:xfrm>
          <a:prstGeom prst="bentConnector3">
            <a:avLst>
              <a:gd name="adj1" fmla="val 574"/>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B88A7F9-CA66-B665-E5BD-2EA7FCF8357A}"/>
              </a:ext>
            </a:extLst>
          </p:cNvPr>
          <p:cNvSpPr txBox="1"/>
          <p:nvPr/>
        </p:nvSpPr>
        <p:spPr>
          <a:xfrm>
            <a:off x="8991754"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Material Usage</a:t>
            </a:r>
            <a:endParaRPr lang="en-IN" sz="3200" dirty="0">
              <a:solidFill>
                <a:schemeClr val="bg1"/>
              </a:solidFill>
              <a:latin typeface="Bahnschrift SemiCondensed" panose="020B0502040204020203" pitchFamily="34" charset="0"/>
            </a:endParaRPr>
          </a:p>
        </p:txBody>
      </p:sp>
      <p:sp>
        <p:nvSpPr>
          <p:cNvPr id="19" name="TextBox 18">
            <a:extLst>
              <a:ext uri="{FF2B5EF4-FFF2-40B4-BE49-F238E27FC236}">
                <a16:creationId xmlns:a16="http://schemas.microsoft.com/office/drawing/2014/main" id="{136E9005-7D46-6E06-9DBD-34381ADE6660}"/>
              </a:ext>
            </a:extLst>
          </p:cNvPr>
          <p:cNvSpPr txBox="1"/>
          <p:nvPr/>
        </p:nvSpPr>
        <p:spPr>
          <a:xfrm>
            <a:off x="9037130" y="1308386"/>
            <a:ext cx="2685326" cy="2031325"/>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“Represents how raw materials are consumed in production. It helps measure efficiency by comparing actual consumption with planned or standard usage.”</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59782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4491C940-8E13-095D-8D9E-84316C32D5F3}"/>
            </a:ext>
          </a:extLst>
        </p:cNvPr>
        <p:cNvGrpSpPr/>
        <p:nvPr/>
      </p:nvGrpSpPr>
      <p:grpSpPr>
        <a:xfrm>
          <a:off x="0" y="0"/>
          <a:ext cx="0" cy="0"/>
          <a:chOff x="0" y="0"/>
          <a:chExt cx="0" cy="0"/>
        </a:xfrm>
      </p:grpSpPr>
      <p:sp>
        <p:nvSpPr>
          <p:cNvPr id="5" name="Flowchart: Connector 4">
            <a:extLst>
              <a:ext uri="{FF2B5EF4-FFF2-40B4-BE49-F238E27FC236}">
                <a16:creationId xmlns:a16="http://schemas.microsoft.com/office/drawing/2014/main" id="{4E59AA8D-AABA-A510-5976-C7C5E3832E0D}"/>
              </a:ext>
            </a:extLst>
          </p:cNvPr>
          <p:cNvSpPr/>
          <p:nvPr/>
        </p:nvSpPr>
        <p:spPr>
          <a:xfrm>
            <a:off x="5052463" y="2385000"/>
            <a:ext cx="2087074" cy="2088000"/>
          </a:xfrm>
          <a:prstGeom prst="flowChartConnector">
            <a:avLst/>
          </a:prstGeom>
          <a:solidFill>
            <a:schemeClr val="bg1">
              <a:lumMod val="95000"/>
            </a:schemeClr>
          </a:solidFill>
          <a:ln>
            <a:noFill/>
          </a:ln>
          <a:effectLst>
            <a:outerShdw blurRad="317500" sx="127000" sy="127000" algn="ctr" rotWithShape="0">
              <a:srgbClr val="CC99FF"/>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 name="TextBox 5">
            <a:extLst>
              <a:ext uri="{FF2B5EF4-FFF2-40B4-BE49-F238E27FC236}">
                <a16:creationId xmlns:a16="http://schemas.microsoft.com/office/drawing/2014/main" id="{C3206074-BB7C-ED23-7CDC-95A97CFD14F8}"/>
              </a:ext>
            </a:extLst>
          </p:cNvPr>
          <p:cNvSpPr txBox="1"/>
          <p:nvPr/>
        </p:nvSpPr>
        <p:spPr>
          <a:xfrm>
            <a:off x="4776487" y="3101887"/>
            <a:ext cx="2685326" cy="553998"/>
          </a:xfrm>
          <a:prstGeom prst="rect">
            <a:avLst/>
          </a:prstGeom>
          <a:noFill/>
        </p:spPr>
        <p:txBody>
          <a:bodyPr wrap="square" rtlCol="0">
            <a:spAutoFit/>
          </a:bodyPr>
          <a:lstStyle/>
          <a:p>
            <a:pPr algn="ctr"/>
            <a:r>
              <a:rPr lang="en-US" sz="3000" dirty="0">
                <a:latin typeface="Bahnschrift SemiCondensed" panose="020B0502040204020203" pitchFamily="34" charset="0"/>
              </a:rPr>
              <a:t>Inventory</a:t>
            </a:r>
            <a:endParaRPr lang="en-IN" sz="3000" dirty="0">
              <a:latin typeface="Bahnschrift SemiCondensed" panose="020B0502040204020203" pitchFamily="34" charset="0"/>
            </a:endParaRPr>
          </a:p>
        </p:txBody>
      </p:sp>
      <p:sp>
        <p:nvSpPr>
          <p:cNvPr id="7" name="Block Arc 6">
            <a:extLst>
              <a:ext uri="{FF2B5EF4-FFF2-40B4-BE49-F238E27FC236}">
                <a16:creationId xmlns:a16="http://schemas.microsoft.com/office/drawing/2014/main" id="{60B8C3FD-D57D-481A-7E0F-600F273D782E}"/>
              </a:ext>
            </a:extLst>
          </p:cNvPr>
          <p:cNvSpPr/>
          <p:nvPr/>
        </p:nvSpPr>
        <p:spPr>
          <a:xfrm rot="1209762">
            <a:off x="3416320" y="729000"/>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Block Arc 13">
            <a:extLst>
              <a:ext uri="{FF2B5EF4-FFF2-40B4-BE49-F238E27FC236}">
                <a16:creationId xmlns:a16="http://schemas.microsoft.com/office/drawing/2014/main" id="{DA78B428-3B5B-3548-6299-423E2642D4FC}"/>
              </a:ext>
            </a:extLst>
          </p:cNvPr>
          <p:cNvSpPr/>
          <p:nvPr/>
        </p:nvSpPr>
        <p:spPr>
          <a:xfrm rot="15575231">
            <a:off x="3396003" y="728997"/>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Block Arc 14">
            <a:extLst>
              <a:ext uri="{FF2B5EF4-FFF2-40B4-BE49-F238E27FC236}">
                <a16:creationId xmlns:a16="http://schemas.microsoft.com/office/drawing/2014/main" id="{394995C0-BE8B-0337-746C-89DE88543EA8}"/>
              </a:ext>
            </a:extLst>
          </p:cNvPr>
          <p:cNvSpPr/>
          <p:nvPr/>
        </p:nvSpPr>
        <p:spPr>
          <a:xfrm rot="8384938">
            <a:off x="3395997" y="728994"/>
            <a:ext cx="5400000" cy="5400000"/>
          </a:xfrm>
          <a:prstGeom prst="blockArc">
            <a:avLst>
              <a:gd name="adj1" fmla="val 15584321"/>
              <a:gd name="adj2" fmla="val 0"/>
              <a:gd name="adj3" fmla="val 25000"/>
            </a:avLst>
          </a:prstGeom>
          <a:solidFill>
            <a:srgbClr val="9966FF"/>
          </a:solidFill>
          <a:ln>
            <a:solidFill>
              <a:srgbClr val="CCCCFF"/>
            </a:solidFill>
          </a:ln>
          <a:effectLst>
            <a:outerShdw blurRad="444500" dist="114300" dir="120000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7" name="Connector: Elbow 26">
            <a:extLst>
              <a:ext uri="{FF2B5EF4-FFF2-40B4-BE49-F238E27FC236}">
                <a16:creationId xmlns:a16="http://schemas.microsoft.com/office/drawing/2014/main" id="{8992C618-6A5C-0193-7EA2-228E1219C2CE}"/>
              </a:ext>
            </a:extLst>
          </p:cNvPr>
          <p:cNvCxnSpPr>
            <a:cxnSpLocks/>
          </p:cNvCxnSpPr>
          <p:nvPr/>
        </p:nvCxnSpPr>
        <p:spPr>
          <a:xfrm rot="16200000" flipH="1">
            <a:off x="2906478" y="1061988"/>
            <a:ext cx="1480016" cy="1388039"/>
          </a:xfrm>
          <a:prstGeom prst="bentConnector3">
            <a:avLst>
              <a:gd name="adj1" fmla="val 573"/>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D303444-495D-BA79-7BA2-8D86C46D2173}"/>
              </a:ext>
            </a:extLst>
          </p:cNvPr>
          <p:cNvSpPr txBox="1"/>
          <p:nvPr/>
        </p:nvSpPr>
        <p:spPr>
          <a:xfrm>
            <a:off x="668496"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Deliveries</a:t>
            </a:r>
            <a:endParaRPr lang="en-IN" sz="3200" dirty="0">
              <a:solidFill>
                <a:schemeClr val="bg1"/>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BE73CC25-B716-7C90-8212-F2B6DC572257}"/>
              </a:ext>
            </a:extLst>
          </p:cNvPr>
          <p:cNvSpPr txBox="1"/>
          <p:nvPr/>
        </p:nvSpPr>
        <p:spPr>
          <a:xfrm>
            <a:off x="667975" y="1308386"/>
            <a:ext cx="2685326" cy="1754326"/>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“Refers to the receipt of raw materials or goods from suppliers. It tracks the timeliness, quantity, and quality of items delivered against purchase orders.”</a:t>
            </a:r>
            <a:endParaRPr lang="en-IN" dirty="0">
              <a:solidFill>
                <a:schemeClr val="accent5">
                  <a:lumMod val="20000"/>
                  <a:lumOff val="80000"/>
                </a:schemeClr>
              </a:solidFill>
              <a:latin typeface="Bahnschrift SemiCondensed" panose="020B0502040204020203" pitchFamily="34" charset="0"/>
            </a:endParaRPr>
          </a:p>
        </p:txBody>
      </p:sp>
      <p:cxnSp>
        <p:nvCxnSpPr>
          <p:cNvPr id="3" name="Connector: Elbow 2">
            <a:extLst>
              <a:ext uri="{FF2B5EF4-FFF2-40B4-BE49-F238E27FC236}">
                <a16:creationId xmlns:a16="http://schemas.microsoft.com/office/drawing/2014/main" id="{87BF4B04-4AC3-39A3-0D1E-06FA2ED17534}"/>
              </a:ext>
            </a:extLst>
          </p:cNvPr>
          <p:cNvCxnSpPr>
            <a:cxnSpLocks/>
          </p:cNvCxnSpPr>
          <p:nvPr/>
        </p:nvCxnSpPr>
        <p:spPr>
          <a:xfrm rot="5400000">
            <a:off x="7699685" y="1167809"/>
            <a:ext cx="1480016" cy="1176398"/>
          </a:xfrm>
          <a:prstGeom prst="bentConnector3">
            <a:avLst>
              <a:gd name="adj1" fmla="val 574"/>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2A7D613-0C21-2702-CD5C-74F4D5214740}"/>
              </a:ext>
            </a:extLst>
          </p:cNvPr>
          <p:cNvSpPr txBox="1"/>
          <p:nvPr/>
        </p:nvSpPr>
        <p:spPr>
          <a:xfrm>
            <a:off x="8991754" y="723611"/>
            <a:ext cx="2685326"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Material Usage</a:t>
            </a:r>
            <a:endParaRPr lang="en-IN" sz="3200" dirty="0">
              <a:solidFill>
                <a:schemeClr val="bg1"/>
              </a:solidFill>
              <a:latin typeface="Bahnschrift SemiCondensed" panose="020B0502040204020203" pitchFamily="34" charset="0"/>
            </a:endParaRPr>
          </a:p>
        </p:txBody>
      </p:sp>
      <p:sp>
        <p:nvSpPr>
          <p:cNvPr id="19" name="TextBox 18">
            <a:extLst>
              <a:ext uri="{FF2B5EF4-FFF2-40B4-BE49-F238E27FC236}">
                <a16:creationId xmlns:a16="http://schemas.microsoft.com/office/drawing/2014/main" id="{2251B299-F25A-1AC6-1A4F-74AFDA546CC9}"/>
              </a:ext>
            </a:extLst>
          </p:cNvPr>
          <p:cNvSpPr txBox="1"/>
          <p:nvPr/>
        </p:nvSpPr>
        <p:spPr>
          <a:xfrm>
            <a:off x="9037130" y="1308386"/>
            <a:ext cx="2685326" cy="2031325"/>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“Represents how raw materials are consumed in production. It helps measure efficiency by comparing actual consumption with planned or standard usage.”</a:t>
            </a:r>
            <a:endParaRPr lang="en-IN" dirty="0">
              <a:solidFill>
                <a:schemeClr val="accent5">
                  <a:lumMod val="20000"/>
                  <a:lumOff val="80000"/>
                </a:schemeClr>
              </a:solidFill>
              <a:latin typeface="Bahnschrift SemiCondensed" panose="020B0502040204020203" pitchFamily="34" charset="0"/>
            </a:endParaRPr>
          </a:p>
        </p:txBody>
      </p:sp>
      <p:cxnSp>
        <p:nvCxnSpPr>
          <p:cNvPr id="31" name="Straight Connector 30">
            <a:extLst>
              <a:ext uri="{FF2B5EF4-FFF2-40B4-BE49-F238E27FC236}">
                <a16:creationId xmlns:a16="http://schemas.microsoft.com/office/drawing/2014/main" id="{1E74B610-CC2E-A4D2-04F6-A56FD90B6509}"/>
              </a:ext>
            </a:extLst>
          </p:cNvPr>
          <p:cNvCxnSpPr>
            <a:cxnSpLocks/>
          </p:cNvCxnSpPr>
          <p:nvPr/>
        </p:nvCxnSpPr>
        <p:spPr>
          <a:xfrm>
            <a:off x="6252195" y="5100320"/>
            <a:ext cx="2333005"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C63C07B-835C-A1CC-47D6-9232D9E01EA1}"/>
              </a:ext>
            </a:extLst>
          </p:cNvPr>
          <p:cNvSpPr txBox="1"/>
          <p:nvPr/>
        </p:nvSpPr>
        <p:spPr>
          <a:xfrm>
            <a:off x="8566884" y="4807932"/>
            <a:ext cx="2988518" cy="584775"/>
          </a:xfrm>
          <a:prstGeom prst="rect">
            <a:avLst/>
          </a:prstGeom>
          <a:noFill/>
        </p:spPr>
        <p:txBody>
          <a:bodyPr wrap="square" rtlCol="0">
            <a:spAutoFit/>
          </a:bodyPr>
          <a:lstStyle/>
          <a:p>
            <a:pPr algn="ctr"/>
            <a:r>
              <a:rPr lang="en-US" sz="3200" dirty="0">
                <a:solidFill>
                  <a:schemeClr val="bg1"/>
                </a:solidFill>
                <a:latin typeface="Bahnschrift SemiCondensed" panose="020B0502040204020203" pitchFamily="34" charset="0"/>
              </a:rPr>
              <a:t>Wastage &amp; Scrap</a:t>
            </a:r>
            <a:endParaRPr lang="en-IN" sz="3200" dirty="0">
              <a:solidFill>
                <a:schemeClr val="bg1"/>
              </a:solidFill>
              <a:latin typeface="Bahnschrift SemiCondensed" panose="020B0502040204020203" pitchFamily="34" charset="0"/>
            </a:endParaRPr>
          </a:p>
        </p:txBody>
      </p:sp>
      <p:sp>
        <p:nvSpPr>
          <p:cNvPr id="37" name="TextBox 36">
            <a:extLst>
              <a:ext uri="{FF2B5EF4-FFF2-40B4-BE49-F238E27FC236}">
                <a16:creationId xmlns:a16="http://schemas.microsoft.com/office/drawing/2014/main" id="{3842AE8E-78B2-082A-4D75-AD37DD01043D}"/>
              </a:ext>
            </a:extLst>
          </p:cNvPr>
          <p:cNvSpPr txBox="1"/>
          <p:nvPr/>
        </p:nvSpPr>
        <p:spPr>
          <a:xfrm>
            <a:off x="8375971" y="5399763"/>
            <a:ext cx="3392570" cy="1200329"/>
          </a:xfrm>
          <a:prstGeom prst="rect">
            <a:avLst/>
          </a:prstGeom>
          <a:noFill/>
        </p:spPr>
        <p:txBody>
          <a:bodyPr wrap="square" rtlCol="0">
            <a:spAutoFit/>
          </a:bodyPr>
          <a:lstStyle/>
          <a:p>
            <a:pPr algn="ctr"/>
            <a:r>
              <a:rPr lang="en-US" dirty="0">
                <a:solidFill>
                  <a:schemeClr val="accent5">
                    <a:lumMod val="20000"/>
                    <a:lumOff val="80000"/>
                  </a:schemeClr>
                </a:solidFill>
                <a:latin typeface="Bahnschrift SemiCondensed" panose="020B0502040204020203" pitchFamily="34" charset="0"/>
              </a:rPr>
              <a:t>“The portion of raw materials lost during handling or production due to errors, inefficiency, or defects, reducing overall yield.”</a:t>
            </a:r>
            <a:endParaRPr lang="en-IN" dirty="0">
              <a:solidFill>
                <a:schemeClr val="accent5">
                  <a:lumMod val="20000"/>
                  <a:lumOff val="80000"/>
                </a:schemeClr>
              </a:solidFill>
              <a:latin typeface="Bahnschrift SemiCondensed" panose="020B0502040204020203" pitchFamily="34" charset="0"/>
            </a:endParaRPr>
          </a:p>
        </p:txBody>
      </p:sp>
    </p:spTree>
    <p:extLst>
      <p:ext uri="{BB962C8B-B14F-4D97-AF65-F5344CB8AC3E}">
        <p14:creationId xmlns:p14="http://schemas.microsoft.com/office/powerpoint/2010/main" val="217691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4"/>
                                        </p:tgtEl>
                                      </p:cBhvr>
                                    </p:animEffect>
                                    <p:animScale>
                                      <p:cBhvr>
                                        <p:cTn id="13" dur="250" autoRev="1" fill="hold"/>
                                        <p:tgtEl>
                                          <p:spTgt spid="3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3C7864FB-F810-C9F9-A2C8-0F4D85067D44}"/>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1C3A70-FA84-F15C-EB28-300C9BDFB1C6}"/>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170D159B-471D-91BA-05D0-F6320C7FFE14}"/>
              </a:ext>
            </a:extLst>
          </p:cNvPr>
          <p:cNvPicPr>
            <a:picLocks noChangeAspect="1"/>
          </p:cNvPicPr>
          <p:nvPr/>
        </p:nvPicPr>
        <p:blipFill>
          <a:blip r:embed="rId3"/>
          <a:stretch>
            <a:fillRect/>
          </a:stretch>
        </p:blipFill>
        <p:spPr>
          <a:xfrm>
            <a:off x="609599" y="1013439"/>
            <a:ext cx="10731117" cy="1656000"/>
          </a:xfrm>
          <a:prstGeom prst="rect">
            <a:avLst/>
          </a:prstGeom>
          <a:effectLst>
            <a:outerShdw blurRad="393700" sx="102000" sy="102000" algn="ctr" rotWithShape="0">
              <a:schemeClr val="bg1">
                <a:alpha val="40000"/>
              </a:schemeClr>
            </a:outerShdw>
          </a:effectLst>
        </p:spPr>
      </p:pic>
      <p:pic>
        <p:nvPicPr>
          <p:cNvPr id="9" name="Picture 8">
            <a:extLst>
              <a:ext uri="{FF2B5EF4-FFF2-40B4-BE49-F238E27FC236}">
                <a16:creationId xmlns:a16="http://schemas.microsoft.com/office/drawing/2014/main" id="{6B6A4B8F-8376-5419-627B-F1CA7922D44C}"/>
              </a:ext>
            </a:extLst>
          </p:cNvPr>
          <p:cNvPicPr>
            <a:picLocks noChangeAspect="1"/>
          </p:cNvPicPr>
          <p:nvPr/>
        </p:nvPicPr>
        <p:blipFill>
          <a:blip r:embed="rId4"/>
          <a:stretch>
            <a:fillRect/>
          </a:stretch>
        </p:blipFill>
        <p:spPr>
          <a:xfrm>
            <a:off x="801648" y="2895961"/>
            <a:ext cx="10347021" cy="1656000"/>
          </a:xfrm>
          <a:prstGeom prst="rect">
            <a:avLst/>
          </a:prstGeom>
          <a:effectLst>
            <a:outerShdw blurRad="393700" sx="102000" sy="102000" algn="ctr" rotWithShape="0">
              <a:schemeClr val="bg1">
                <a:alpha val="40000"/>
              </a:schemeClr>
            </a:outerShdw>
          </a:effectLst>
        </p:spPr>
      </p:pic>
      <p:pic>
        <p:nvPicPr>
          <p:cNvPr id="11" name="Picture 10">
            <a:extLst>
              <a:ext uri="{FF2B5EF4-FFF2-40B4-BE49-F238E27FC236}">
                <a16:creationId xmlns:a16="http://schemas.microsoft.com/office/drawing/2014/main" id="{95308DAB-670E-2856-907E-11C4F08D32A9}"/>
              </a:ext>
            </a:extLst>
          </p:cNvPr>
          <p:cNvPicPr>
            <a:picLocks noChangeAspect="1"/>
          </p:cNvPicPr>
          <p:nvPr/>
        </p:nvPicPr>
        <p:blipFill>
          <a:blip r:embed="rId5"/>
          <a:stretch>
            <a:fillRect/>
          </a:stretch>
        </p:blipFill>
        <p:spPr>
          <a:xfrm>
            <a:off x="1348516" y="4758828"/>
            <a:ext cx="8875683" cy="1656000"/>
          </a:xfrm>
          <a:prstGeom prst="rect">
            <a:avLst/>
          </a:prstGeom>
          <a:effectLst>
            <a:outerShdw blurRad="393700" sx="102000" sy="102000" algn="ctr" rotWithShape="0">
              <a:schemeClr val="bg1">
                <a:alpha val="40000"/>
              </a:schemeClr>
            </a:outerShdw>
          </a:effectLst>
        </p:spPr>
      </p:pic>
      <p:sp>
        <p:nvSpPr>
          <p:cNvPr id="12" name="TextBox 11">
            <a:extLst>
              <a:ext uri="{FF2B5EF4-FFF2-40B4-BE49-F238E27FC236}">
                <a16:creationId xmlns:a16="http://schemas.microsoft.com/office/drawing/2014/main" id="{9935C844-CE79-7711-4056-D0A07AF2C6D0}"/>
              </a:ext>
            </a:extLst>
          </p:cNvPr>
          <p:cNvSpPr txBox="1"/>
          <p:nvPr/>
        </p:nvSpPr>
        <p:spPr>
          <a:xfrm>
            <a:off x="3932157" y="321793"/>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Dataset Table</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spTree>
    <p:extLst>
      <p:ext uri="{BB962C8B-B14F-4D97-AF65-F5344CB8AC3E}">
        <p14:creationId xmlns:p14="http://schemas.microsoft.com/office/powerpoint/2010/main" val="2422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39D4B92A-2B09-4BFC-FF0A-59F21681E4D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211ED2-C007-3CA0-839A-A62983917E19}"/>
              </a:ext>
            </a:extLst>
          </p:cNvPr>
          <p:cNvSpPr/>
          <p:nvPr/>
        </p:nvSpPr>
        <p:spPr>
          <a:xfrm>
            <a:off x="21336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682949A7-281F-128D-7E09-5F7DDD69A7BA}"/>
              </a:ext>
            </a:extLst>
          </p:cNvPr>
          <p:cNvSpPr txBox="1"/>
          <p:nvPr/>
        </p:nvSpPr>
        <p:spPr>
          <a:xfrm>
            <a:off x="3932157" y="321793"/>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Dashboard</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pic>
        <p:nvPicPr>
          <p:cNvPr id="5" name="Picture 4">
            <a:extLst>
              <a:ext uri="{FF2B5EF4-FFF2-40B4-BE49-F238E27FC236}">
                <a16:creationId xmlns:a16="http://schemas.microsoft.com/office/drawing/2014/main" id="{1639BA4B-582E-5BB5-2E3A-027BCF012FE4}"/>
              </a:ext>
            </a:extLst>
          </p:cNvPr>
          <p:cNvPicPr>
            <a:picLocks noChangeAspect="1"/>
          </p:cNvPicPr>
          <p:nvPr/>
        </p:nvPicPr>
        <p:blipFill>
          <a:blip r:embed="rId3"/>
          <a:stretch>
            <a:fillRect/>
          </a:stretch>
        </p:blipFill>
        <p:spPr>
          <a:xfrm>
            <a:off x="761435" y="1095390"/>
            <a:ext cx="10669131" cy="5178490"/>
          </a:xfrm>
          <a:prstGeom prst="rect">
            <a:avLst/>
          </a:prstGeom>
          <a:effectLst>
            <a:outerShdw blurRad="393700" sx="102000" sy="102000" algn="ctr" rotWithShape="0">
              <a:schemeClr val="bg1">
                <a:alpha val="40000"/>
              </a:schemeClr>
            </a:outerShdw>
          </a:effectLst>
        </p:spPr>
      </p:pic>
    </p:spTree>
    <p:extLst>
      <p:ext uri="{BB962C8B-B14F-4D97-AF65-F5344CB8AC3E}">
        <p14:creationId xmlns:p14="http://schemas.microsoft.com/office/powerpoint/2010/main" val="305307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a:extLst>
            <a:ext uri="{FF2B5EF4-FFF2-40B4-BE49-F238E27FC236}">
              <a16:creationId xmlns:a16="http://schemas.microsoft.com/office/drawing/2014/main" id="{6F4F4E4F-6B37-F233-0B40-6583CFE7EC9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7279D1-26B1-A345-1F9A-06708476831F}"/>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15870C0-BA36-1321-FC0F-4308E821DDE3}"/>
              </a:ext>
            </a:extLst>
          </p:cNvPr>
          <p:cNvSpPr txBox="1"/>
          <p:nvPr/>
        </p:nvSpPr>
        <p:spPr>
          <a:xfrm>
            <a:off x="345440" y="366838"/>
            <a:ext cx="2741889"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rPr>
              <a:t>Delivery Insights</a:t>
            </a:r>
            <a:endParaRPr lang="en-IN" sz="3000" b="1" dirty="0">
              <a:solidFill>
                <a:schemeClr val="accent5">
                  <a:lumMod val="20000"/>
                  <a:lumOff val="80000"/>
                </a:schemeClr>
              </a:solidFill>
              <a:effectLst>
                <a:outerShdw blurRad="50800" dist="38100" dir="2700000" algn="tl" rotWithShape="0">
                  <a:prstClr val="black">
                    <a:alpha val="40000"/>
                  </a:prstClr>
                </a:outerShdw>
              </a:effectLst>
              <a:latin typeface="Bahnschrift SemiCondensed" panose="020B0502040204020203" pitchFamily="34" charset="0"/>
            </a:endParaRPr>
          </a:p>
        </p:txBody>
      </p:sp>
      <p:pic>
        <p:nvPicPr>
          <p:cNvPr id="4" name="Picture 3">
            <a:extLst>
              <a:ext uri="{FF2B5EF4-FFF2-40B4-BE49-F238E27FC236}">
                <a16:creationId xmlns:a16="http://schemas.microsoft.com/office/drawing/2014/main" id="{11615AA0-2F1B-A8FC-EEE8-33C91DCBA4C5}"/>
              </a:ext>
            </a:extLst>
          </p:cNvPr>
          <p:cNvPicPr>
            <a:picLocks noChangeAspect="1"/>
          </p:cNvPicPr>
          <p:nvPr/>
        </p:nvPicPr>
        <p:blipFill>
          <a:blip r:embed="rId3"/>
          <a:stretch>
            <a:fillRect/>
          </a:stretch>
        </p:blipFill>
        <p:spPr>
          <a:xfrm>
            <a:off x="3483663" y="952633"/>
            <a:ext cx="5224674" cy="2869984"/>
          </a:xfrm>
          <a:prstGeom prst="rect">
            <a:avLst/>
          </a:prstGeom>
          <a:effectLst>
            <a:outerShdw blurRad="393700" sx="102000" sy="102000" algn="ctr" rotWithShape="0">
              <a:schemeClr val="bg1">
                <a:alpha val="40000"/>
              </a:schemeClr>
            </a:outerShdw>
          </a:effectLst>
        </p:spPr>
      </p:pic>
      <p:pic>
        <p:nvPicPr>
          <p:cNvPr id="17" name="Graphic 16" descr="Back with solid fill">
            <a:extLst>
              <a:ext uri="{FF2B5EF4-FFF2-40B4-BE49-F238E27FC236}">
                <a16:creationId xmlns:a16="http://schemas.microsoft.com/office/drawing/2014/main" id="{6E6B2F38-ECB5-D3CB-6A26-33DC1545E3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6640" y="1117588"/>
            <a:ext cx="1111912" cy="849915"/>
          </a:xfrm>
          <a:prstGeom prst="rect">
            <a:avLst/>
          </a:prstGeom>
        </p:spPr>
      </p:pic>
      <p:sp>
        <p:nvSpPr>
          <p:cNvPr id="18" name="TextBox 17">
            <a:extLst>
              <a:ext uri="{FF2B5EF4-FFF2-40B4-BE49-F238E27FC236}">
                <a16:creationId xmlns:a16="http://schemas.microsoft.com/office/drawing/2014/main" id="{FE123BCF-B307-4478-2E86-285474F79049}"/>
              </a:ext>
            </a:extLst>
          </p:cNvPr>
          <p:cNvSpPr txBox="1"/>
          <p:nvPr/>
        </p:nvSpPr>
        <p:spPr>
          <a:xfrm>
            <a:off x="521088" y="1809293"/>
            <a:ext cx="2962575" cy="1754326"/>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Here, I have created a line chart that represents the sum of delivery quantity and rejected quantity. I have also added a slicer to filter by material category.</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22" name="Graphic 21" descr="Arrow: Clockwise curve with solid fill">
            <a:extLst>
              <a:ext uri="{FF2B5EF4-FFF2-40B4-BE49-F238E27FC236}">
                <a16:creationId xmlns:a16="http://schemas.microsoft.com/office/drawing/2014/main" id="{496CB0B8-AFF6-E381-21A5-34B627C201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28708" flipH="1" flipV="1">
            <a:off x="10108853" y="3498374"/>
            <a:ext cx="914400" cy="914400"/>
          </a:xfrm>
          <a:prstGeom prst="rect">
            <a:avLst/>
          </a:prstGeom>
        </p:spPr>
      </p:pic>
      <p:sp>
        <p:nvSpPr>
          <p:cNvPr id="23" name="TextBox 22">
            <a:extLst>
              <a:ext uri="{FF2B5EF4-FFF2-40B4-BE49-F238E27FC236}">
                <a16:creationId xmlns:a16="http://schemas.microsoft.com/office/drawing/2014/main" id="{2D291E5B-C743-1B35-15A1-359E7083075F}"/>
              </a:ext>
            </a:extLst>
          </p:cNvPr>
          <p:cNvSpPr txBox="1"/>
          <p:nvPr/>
        </p:nvSpPr>
        <p:spPr>
          <a:xfrm>
            <a:off x="9005905" y="2363290"/>
            <a:ext cx="2962575" cy="1200329"/>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In addition, I used a pie chart to represent the Top 5 and Bottom 5 supplier delivery lead times.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25" name="Picture 24">
            <a:extLst>
              <a:ext uri="{FF2B5EF4-FFF2-40B4-BE49-F238E27FC236}">
                <a16:creationId xmlns:a16="http://schemas.microsoft.com/office/drawing/2014/main" id="{4C58F369-ABD3-9425-1A31-9178BCF07951}"/>
              </a:ext>
            </a:extLst>
          </p:cNvPr>
          <p:cNvPicPr>
            <a:picLocks noChangeAspect="1"/>
          </p:cNvPicPr>
          <p:nvPr/>
        </p:nvPicPr>
        <p:blipFill>
          <a:blip r:embed="rId8"/>
          <a:stretch>
            <a:fillRect/>
          </a:stretch>
        </p:blipFill>
        <p:spPr>
          <a:xfrm>
            <a:off x="1120529" y="4019369"/>
            <a:ext cx="9039472" cy="2408199"/>
          </a:xfrm>
          <a:prstGeom prst="rect">
            <a:avLst/>
          </a:prstGeom>
          <a:effectLst>
            <a:outerShdw blurRad="393700" sx="102000" sy="102000" algn="ctr" rotWithShape="0">
              <a:schemeClr val="bg1">
                <a:alpha val="40000"/>
              </a:schemeClr>
            </a:outerShdw>
          </a:effectLst>
        </p:spPr>
      </p:pic>
    </p:spTree>
    <p:extLst>
      <p:ext uri="{BB962C8B-B14F-4D97-AF65-F5344CB8AC3E}">
        <p14:creationId xmlns:p14="http://schemas.microsoft.com/office/powerpoint/2010/main" val="39625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500"/>
                            </p:stCondLst>
                            <p:childTnLst>
                              <p:par>
                                <p:cTn id="20" presetID="10" presetClass="entr" presetSubtype="0" fill="hold" nodeType="afterEffect">
                                  <p:stCondLst>
                                    <p:cond delay="10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10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a:extLst>
            <a:ext uri="{FF2B5EF4-FFF2-40B4-BE49-F238E27FC236}">
              <a16:creationId xmlns:a16="http://schemas.microsoft.com/office/drawing/2014/main" id="{CF96EFA9-ED62-A72B-4A66-1530B112A43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EB0F42-6D86-C695-8397-0D65470303D4}"/>
              </a:ext>
            </a:extLst>
          </p:cNvPr>
          <p:cNvSpPr/>
          <p:nvPr/>
        </p:nvSpPr>
        <p:spPr>
          <a:xfrm>
            <a:off x="203200" y="233680"/>
            <a:ext cx="11765280" cy="6390640"/>
          </a:xfrm>
          <a:prstGeom prst="roundRect">
            <a:avLst>
              <a:gd name="adj" fmla="val 3898"/>
            </a:avLst>
          </a:prstGeom>
          <a:solidFill>
            <a:srgbClr val="F2F2F2">
              <a:alpha val="10196"/>
            </a:srgbClr>
          </a:solidFill>
          <a:ln>
            <a:noFill/>
          </a:ln>
          <a:effectLst>
            <a:outerShdw blurRad="406400" dir="21540000" sx="101000" sy="101000" algn="ctr" rotWithShape="0">
              <a:schemeClr val="bg1">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8463C58-1932-3006-0659-E7A71031519B}"/>
              </a:ext>
            </a:extLst>
          </p:cNvPr>
          <p:cNvSpPr txBox="1"/>
          <p:nvPr/>
        </p:nvSpPr>
        <p:spPr>
          <a:xfrm>
            <a:off x="345440" y="366838"/>
            <a:ext cx="3708400" cy="553998"/>
          </a:xfrm>
          <a:prstGeom prst="rect">
            <a:avLst/>
          </a:prstGeom>
          <a:noFill/>
        </p:spPr>
        <p:txBody>
          <a:bodyPr wrap="square" rtlCol="0">
            <a:spAutoFit/>
          </a:bodyPr>
          <a:lstStyle/>
          <a:p>
            <a:pPr algn="ctr"/>
            <a:r>
              <a:rPr lang="en-US"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rPr>
              <a:t>Material Usage Insights</a:t>
            </a:r>
            <a:endParaRPr lang="en-IN" sz="3000" b="1" dirty="0">
              <a:solidFill>
                <a:schemeClr val="accent5">
                  <a:lumMod val="20000"/>
                  <a:lumOff val="80000"/>
                </a:schemeClr>
              </a:solidFill>
              <a:effectLst>
                <a:outerShdw blurRad="63500" sx="102000" sy="102000" algn="ctr" rotWithShape="0">
                  <a:prstClr val="black">
                    <a:alpha val="40000"/>
                  </a:prstClr>
                </a:outerShdw>
              </a:effectLst>
              <a:latin typeface="Bahnschrift SemiCondensed" panose="020B0502040204020203" pitchFamily="34" charset="0"/>
            </a:endParaRPr>
          </a:p>
        </p:txBody>
      </p:sp>
      <p:sp>
        <p:nvSpPr>
          <p:cNvPr id="8" name="Rectangle: Rounded Corners 7">
            <a:extLst>
              <a:ext uri="{FF2B5EF4-FFF2-40B4-BE49-F238E27FC236}">
                <a16:creationId xmlns:a16="http://schemas.microsoft.com/office/drawing/2014/main" id="{5EB8EB5F-C909-7327-4AC0-78E3B1301642}"/>
              </a:ext>
            </a:extLst>
          </p:cNvPr>
          <p:cNvSpPr/>
          <p:nvPr/>
        </p:nvSpPr>
        <p:spPr>
          <a:xfrm>
            <a:off x="436880" y="1053995"/>
            <a:ext cx="11287760" cy="5437168"/>
          </a:xfrm>
          <a:prstGeom prst="roundRect">
            <a:avLst>
              <a:gd name="adj" fmla="val 3960"/>
            </a:avLst>
          </a:prstGeom>
          <a:noFill/>
          <a:ln>
            <a:solidFill>
              <a:srgbClr val="9933FF"/>
            </a:solidFill>
            <a:extLst>
              <a:ext uri="{C807C97D-BFC1-408E-A445-0C87EB9F89A2}">
                <ask:lineSketchStyleProps xmlns:ask="http://schemas.microsoft.com/office/drawing/2018/sketchyshapes" sd="981765707">
                  <a:custGeom>
                    <a:avLst/>
                    <a:gdLst>
                      <a:gd name="connsiteX0" fmla="*/ 0 w 11287760"/>
                      <a:gd name="connsiteY0" fmla="*/ 906213 h 5437168"/>
                      <a:gd name="connsiteX1" fmla="*/ 906213 w 11287760"/>
                      <a:gd name="connsiteY1" fmla="*/ 0 h 5437168"/>
                      <a:gd name="connsiteX2" fmla="*/ 1498421 w 11287760"/>
                      <a:gd name="connsiteY2" fmla="*/ 0 h 5437168"/>
                      <a:gd name="connsiteX3" fmla="*/ 2280136 w 11287760"/>
                      <a:gd name="connsiteY3" fmla="*/ 0 h 5437168"/>
                      <a:gd name="connsiteX4" fmla="*/ 3061851 w 11287760"/>
                      <a:gd name="connsiteY4" fmla="*/ 0 h 5437168"/>
                      <a:gd name="connsiteX5" fmla="*/ 3464553 w 11287760"/>
                      <a:gd name="connsiteY5" fmla="*/ 0 h 5437168"/>
                      <a:gd name="connsiteX6" fmla="*/ 3772502 w 11287760"/>
                      <a:gd name="connsiteY6" fmla="*/ 0 h 5437168"/>
                      <a:gd name="connsiteX7" fmla="*/ 4175203 w 11287760"/>
                      <a:gd name="connsiteY7" fmla="*/ 0 h 5437168"/>
                      <a:gd name="connsiteX8" fmla="*/ 4862165 w 11287760"/>
                      <a:gd name="connsiteY8" fmla="*/ 0 h 5437168"/>
                      <a:gd name="connsiteX9" fmla="*/ 5549127 w 11287760"/>
                      <a:gd name="connsiteY9" fmla="*/ 0 h 5437168"/>
                      <a:gd name="connsiteX10" fmla="*/ 5857075 w 11287760"/>
                      <a:gd name="connsiteY10" fmla="*/ 0 h 5437168"/>
                      <a:gd name="connsiteX11" fmla="*/ 6354530 w 11287760"/>
                      <a:gd name="connsiteY11" fmla="*/ 0 h 5437168"/>
                      <a:gd name="connsiteX12" fmla="*/ 6851985 w 11287760"/>
                      <a:gd name="connsiteY12" fmla="*/ 0 h 5437168"/>
                      <a:gd name="connsiteX13" fmla="*/ 7538947 w 11287760"/>
                      <a:gd name="connsiteY13" fmla="*/ 0 h 5437168"/>
                      <a:gd name="connsiteX14" fmla="*/ 7941648 w 11287760"/>
                      <a:gd name="connsiteY14" fmla="*/ 0 h 5437168"/>
                      <a:gd name="connsiteX15" fmla="*/ 8439104 w 11287760"/>
                      <a:gd name="connsiteY15" fmla="*/ 0 h 5437168"/>
                      <a:gd name="connsiteX16" fmla="*/ 9126065 w 11287760"/>
                      <a:gd name="connsiteY16" fmla="*/ 0 h 5437168"/>
                      <a:gd name="connsiteX17" fmla="*/ 10381547 w 11287760"/>
                      <a:gd name="connsiteY17" fmla="*/ 0 h 5437168"/>
                      <a:gd name="connsiteX18" fmla="*/ 11287760 w 11287760"/>
                      <a:gd name="connsiteY18" fmla="*/ 906213 h 5437168"/>
                      <a:gd name="connsiteX19" fmla="*/ 11287760 w 11287760"/>
                      <a:gd name="connsiteY19" fmla="*/ 1387786 h 5437168"/>
                      <a:gd name="connsiteX20" fmla="*/ 11287760 w 11287760"/>
                      <a:gd name="connsiteY20" fmla="*/ 1905606 h 5437168"/>
                      <a:gd name="connsiteX21" fmla="*/ 11287760 w 11287760"/>
                      <a:gd name="connsiteY21" fmla="*/ 2495921 h 5437168"/>
                      <a:gd name="connsiteX22" fmla="*/ 11287760 w 11287760"/>
                      <a:gd name="connsiteY22" fmla="*/ 3086236 h 5437168"/>
                      <a:gd name="connsiteX23" fmla="*/ 11287760 w 11287760"/>
                      <a:gd name="connsiteY23" fmla="*/ 3604057 h 5437168"/>
                      <a:gd name="connsiteX24" fmla="*/ 11287760 w 11287760"/>
                      <a:gd name="connsiteY24" fmla="*/ 4530955 h 5437168"/>
                      <a:gd name="connsiteX25" fmla="*/ 10381547 w 11287760"/>
                      <a:gd name="connsiteY25" fmla="*/ 5437168 h 5437168"/>
                      <a:gd name="connsiteX26" fmla="*/ 9599832 w 11287760"/>
                      <a:gd name="connsiteY26" fmla="*/ 5437168 h 5437168"/>
                      <a:gd name="connsiteX27" fmla="*/ 9291884 w 11287760"/>
                      <a:gd name="connsiteY27" fmla="*/ 5437168 h 5437168"/>
                      <a:gd name="connsiteX28" fmla="*/ 8794429 w 11287760"/>
                      <a:gd name="connsiteY28" fmla="*/ 5437168 h 5437168"/>
                      <a:gd name="connsiteX29" fmla="*/ 8202220 w 11287760"/>
                      <a:gd name="connsiteY29" fmla="*/ 5437168 h 5437168"/>
                      <a:gd name="connsiteX30" fmla="*/ 7704765 w 11287760"/>
                      <a:gd name="connsiteY30" fmla="*/ 5437168 h 5437168"/>
                      <a:gd name="connsiteX31" fmla="*/ 7017803 w 11287760"/>
                      <a:gd name="connsiteY31" fmla="*/ 5437168 h 5437168"/>
                      <a:gd name="connsiteX32" fmla="*/ 6236088 w 11287760"/>
                      <a:gd name="connsiteY32" fmla="*/ 5437168 h 5437168"/>
                      <a:gd name="connsiteX33" fmla="*/ 5643880 w 11287760"/>
                      <a:gd name="connsiteY33" fmla="*/ 5437168 h 5437168"/>
                      <a:gd name="connsiteX34" fmla="*/ 5146425 w 11287760"/>
                      <a:gd name="connsiteY34" fmla="*/ 5437168 h 5437168"/>
                      <a:gd name="connsiteX35" fmla="*/ 4364710 w 11287760"/>
                      <a:gd name="connsiteY35" fmla="*/ 5437168 h 5437168"/>
                      <a:gd name="connsiteX36" fmla="*/ 3677748 w 11287760"/>
                      <a:gd name="connsiteY36" fmla="*/ 5437168 h 5437168"/>
                      <a:gd name="connsiteX37" fmla="*/ 2990786 w 11287760"/>
                      <a:gd name="connsiteY37" fmla="*/ 5437168 h 5437168"/>
                      <a:gd name="connsiteX38" fmla="*/ 2588085 w 11287760"/>
                      <a:gd name="connsiteY38" fmla="*/ 5437168 h 5437168"/>
                      <a:gd name="connsiteX39" fmla="*/ 1806370 w 11287760"/>
                      <a:gd name="connsiteY39" fmla="*/ 5437168 h 5437168"/>
                      <a:gd name="connsiteX40" fmla="*/ 906213 w 11287760"/>
                      <a:gd name="connsiteY40" fmla="*/ 5437168 h 5437168"/>
                      <a:gd name="connsiteX41" fmla="*/ 0 w 11287760"/>
                      <a:gd name="connsiteY41" fmla="*/ 4530955 h 5437168"/>
                      <a:gd name="connsiteX42" fmla="*/ 0 w 11287760"/>
                      <a:gd name="connsiteY42" fmla="*/ 3976887 h 5437168"/>
                      <a:gd name="connsiteX43" fmla="*/ 0 w 11287760"/>
                      <a:gd name="connsiteY43" fmla="*/ 3531562 h 5437168"/>
                      <a:gd name="connsiteX44" fmla="*/ 0 w 11287760"/>
                      <a:gd name="connsiteY44" fmla="*/ 3086236 h 5437168"/>
                      <a:gd name="connsiteX45" fmla="*/ 0 w 11287760"/>
                      <a:gd name="connsiteY45" fmla="*/ 2568416 h 5437168"/>
                      <a:gd name="connsiteX46" fmla="*/ 0 w 11287760"/>
                      <a:gd name="connsiteY46" fmla="*/ 2086843 h 5437168"/>
                      <a:gd name="connsiteX47" fmla="*/ 0 w 11287760"/>
                      <a:gd name="connsiteY47" fmla="*/ 1532776 h 5437168"/>
                      <a:gd name="connsiteX48" fmla="*/ 0 w 11287760"/>
                      <a:gd name="connsiteY48" fmla="*/ 906213 h 54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287760" h="5437168" extrusionOk="0">
                        <a:moveTo>
                          <a:pt x="0" y="906213"/>
                        </a:moveTo>
                        <a:cubicBezTo>
                          <a:pt x="-9445" y="422295"/>
                          <a:pt x="324345" y="-33605"/>
                          <a:pt x="906213" y="0"/>
                        </a:cubicBezTo>
                        <a:cubicBezTo>
                          <a:pt x="1126642" y="-40165"/>
                          <a:pt x="1246918" y="69776"/>
                          <a:pt x="1498421" y="0"/>
                        </a:cubicBezTo>
                        <a:cubicBezTo>
                          <a:pt x="1749924" y="-69776"/>
                          <a:pt x="1923304" y="65543"/>
                          <a:pt x="2280136" y="0"/>
                        </a:cubicBezTo>
                        <a:cubicBezTo>
                          <a:pt x="2636968" y="-65543"/>
                          <a:pt x="2792698" y="8296"/>
                          <a:pt x="3061851" y="0"/>
                        </a:cubicBezTo>
                        <a:cubicBezTo>
                          <a:pt x="3331005" y="-8296"/>
                          <a:pt x="3279130" y="30146"/>
                          <a:pt x="3464553" y="0"/>
                        </a:cubicBezTo>
                        <a:cubicBezTo>
                          <a:pt x="3649976" y="-30146"/>
                          <a:pt x="3695386" y="29299"/>
                          <a:pt x="3772502" y="0"/>
                        </a:cubicBezTo>
                        <a:cubicBezTo>
                          <a:pt x="3849618" y="-29299"/>
                          <a:pt x="3988353" y="42613"/>
                          <a:pt x="4175203" y="0"/>
                        </a:cubicBezTo>
                        <a:cubicBezTo>
                          <a:pt x="4362053" y="-42613"/>
                          <a:pt x="4573272" y="58071"/>
                          <a:pt x="4862165" y="0"/>
                        </a:cubicBezTo>
                        <a:cubicBezTo>
                          <a:pt x="5151058" y="-58071"/>
                          <a:pt x="5226261" y="19771"/>
                          <a:pt x="5549127" y="0"/>
                        </a:cubicBezTo>
                        <a:cubicBezTo>
                          <a:pt x="5871993" y="-19771"/>
                          <a:pt x="5789150" y="27969"/>
                          <a:pt x="5857075" y="0"/>
                        </a:cubicBezTo>
                        <a:cubicBezTo>
                          <a:pt x="5925000" y="-27969"/>
                          <a:pt x="6244391" y="3676"/>
                          <a:pt x="6354530" y="0"/>
                        </a:cubicBezTo>
                        <a:cubicBezTo>
                          <a:pt x="6464669" y="-3676"/>
                          <a:pt x="6713229" y="1517"/>
                          <a:pt x="6851985" y="0"/>
                        </a:cubicBezTo>
                        <a:cubicBezTo>
                          <a:pt x="6990741" y="-1517"/>
                          <a:pt x="7197558" y="73733"/>
                          <a:pt x="7538947" y="0"/>
                        </a:cubicBezTo>
                        <a:cubicBezTo>
                          <a:pt x="7880336" y="-73733"/>
                          <a:pt x="7806316" y="9518"/>
                          <a:pt x="7941648" y="0"/>
                        </a:cubicBezTo>
                        <a:cubicBezTo>
                          <a:pt x="8076980" y="-9518"/>
                          <a:pt x="8312559" y="48224"/>
                          <a:pt x="8439104" y="0"/>
                        </a:cubicBezTo>
                        <a:cubicBezTo>
                          <a:pt x="8565649" y="-48224"/>
                          <a:pt x="8904859" y="15475"/>
                          <a:pt x="9126065" y="0"/>
                        </a:cubicBezTo>
                        <a:cubicBezTo>
                          <a:pt x="9347271" y="-15475"/>
                          <a:pt x="9757178" y="48071"/>
                          <a:pt x="10381547" y="0"/>
                        </a:cubicBezTo>
                        <a:cubicBezTo>
                          <a:pt x="10851996" y="-44481"/>
                          <a:pt x="11186597" y="461451"/>
                          <a:pt x="11287760" y="906213"/>
                        </a:cubicBezTo>
                        <a:cubicBezTo>
                          <a:pt x="11341928" y="1072121"/>
                          <a:pt x="11234401" y="1268496"/>
                          <a:pt x="11287760" y="1387786"/>
                        </a:cubicBezTo>
                        <a:cubicBezTo>
                          <a:pt x="11341119" y="1507076"/>
                          <a:pt x="11266303" y="1749398"/>
                          <a:pt x="11287760" y="1905606"/>
                        </a:cubicBezTo>
                        <a:cubicBezTo>
                          <a:pt x="11309217" y="2061814"/>
                          <a:pt x="11217962" y="2343347"/>
                          <a:pt x="11287760" y="2495921"/>
                        </a:cubicBezTo>
                        <a:cubicBezTo>
                          <a:pt x="11357558" y="2648495"/>
                          <a:pt x="11261413" y="2805659"/>
                          <a:pt x="11287760" y="3086236"/>
                        </a:cubicBezTo>
                        <a:cubicBezTo>
                          <a:pt x="11314107" y="3366813"/>
                          <a:pt x="11272407" y="3348462"/>
                          <a:pt x="11287760" y="3604057"/>
                        </a:cubicBezTo>
                        <a:cubicBezTo>
                          <a:pt x="11303113" y="3859652"/>
                          <a:pt x="11176919" y="4192839"/>
                          <a:pt x="11287760" y="4530955"/>
                        </a:cubicBezTo>
                        <a:cubicBezTo>
                          <a:pt x="11312778" y="5043807"/>
                          <a:pt x="10926781" y="5473052"/>
                          <a:pt x="10381547" y="5437168"/>
                        </a:cubicBezTo>
                        <a:cubicBezTo>
                          <a:pt x="9993725" y="5513232"/>
                          <a:pt x="9766751" y="5396515"/>
                          <a:pt x="9599832" y="5437168"/>
                        </a:cubicBezTo>
                        <a:cubicBezTo>
                          <a:pt x="9432914" y="5477821"/>
                          <a:pt x="9427249" y="5427668"/>
                          <a:pt x="9291884" y="5437168"/>
                        </a:cubicBezTo>
                        <a:cubicBezTo>
                          <a:pt x="9156519" y="5446668"/>
                          <a:pt x="9013575" y="5380502"/>
                          <a:pt x="8794429" y="5437168"/>
                        </a:cubicBezTo>
                        <a:cubicBezTo>
                          <a:pt x="8575283" y="5493834"/>
                          <a:pt x="8405033" y="5410948"/>
                          <a:pt x="8202220" y="5437168"/>
                        </a:cubicBezTo>
                        <a:cubicBezTo>
                          <a:pt x="7999407" y="5463388"/>
                          <a:pt x="7807324" y="5399971"/>
                          <a:pt x="7704765" y="5437168"/>
                        </a:cubicBezTo>
                        <a:cubicBezTo>
                          <a:pt x="7602206" y="5474365"/>
                          <a:pt x="7319258" y="5360782"/>
                          <a:pt x="7017803" y="5437168"/>
                        </a:cubicBezTo>
                        <a:cubicBezTo>
                          <a:pt x="6716348" y="5513554"/>
                          <a:pt x="6434036" y="5433849"/>
                          <a:pt x="6236088" y="5437168"/>
                        </a:cubicBezTo>
                        <a:cubicBezTo>
                          <a:pt x="6038140" y="5440487"/>
                          <a:pt x="5848383" y="5379833"/>
                          <a:pt x="5643880" y="5437168"/>
                        </a:cubicBezTo>
                        <a:cubicBezTo>
                          <a:pt x="5439377" y="5494503"/>
                          <a:pt x="5375161" y="5379162"/>
                          <a:pt x="5146425" y="5437168"/>
                        </a:cubicBezTo>
                        <a:cubicBezTo>
                          <a:pt x="4917689" y="5495174"/>
                          <a:pt x="4579584" y="5345631"/>
                          <a:pt x="4364710" y="5437168"/>
                        </a:cubicBezTo>
                        <a:cubicBezTo>
                          <a:pt x="4149837" y="5528705"/>
                          <a:pt x="3860213" y="5379185"/>
                          <a:pt x="3677748" y="5437168"/>
                        </a:cubicBezTo>
                        <a:cubicBezTo>
                          <a:pt x="3495283" y="5495151"/>
                          <a:pt x="3310589" y="5418573"/>
                          <a:pt x="2990786" y="5437168"/>
                        </a:cubicBezTo>
                        <a:cubicBezTo>
                          <a:pt x="2670983" y="5455763"/>
                          <a:pt x="2716728" y="5418861"/>
                          <a:pt x="2588085" y="5437168"/>
                        </a:cubicBezTo>
                        <a:cubicBezTo>
                          <a:pt x="2459442" y="5455475"/>
                          <a:pt x="1964692" y="5369141"/>
                          <a:pt x="1806370" y="5437168"/>
                        </a:cubicBezTo>
                        <a:cubicBezTo>
                          <a:pt x="1648048" y="5505195"/>
                          <a:pt x="1352999" y="5396617"/>
                          <a:pt x="906213" y="5437168"/>
                        </a:cubicBezTo>
                        <a:cubicBezTo>
                          <a:pt x="411214" y="5463984"/>
                          <a:pt x="87843" y="5034269"/>
                          <a:pt x="0" y="4530955"/>
                        </a:cubicBezTo>
                        <a:cubicBezTo>
                          <a:pt x="-45290" y="4390436"/>
                          <a:pt x="54166" y="4247926"/>
                          <a:pt x="0" y="3976887"/>
                        </a:cubicBezTo>
                        <a:cubicBezTo>
                          <a:pt x="-54166" y="3705848"/>
                          <a:pt x="45792" y="3642485"/>
                          <a:pt x="0" y="3531562"/>
                        </a:cubicBezTo>
                        <a:cubicBezTo>
                          <a:pt x="-45792" y="3420639"/>
                          <a:pt x="11256" y="3176889"/>
                          <a:pt x="0" y="3086236"/>
                        </a:cubicBezTo>
                        <a:cubicBezTo>
                          <a:pt x="-11256" y="2995583"/>
                          <a:pt x="41797" y="2743731"/>
                          <a:pt x="0" y="2568416"/>
                        </a:cubicBezTo>
                        <a:cubicBezTo>
                          <a:pt x="-41797" y="2393101"/>
                          <a:pt x="41397" y="2320027"/>
                          <a:pt x="0" y="2086843"/>
                        </a:cubicBezTo>
                        <a:cubicBezTo>
                          <a:pt x="-41397" y="1853659"/>
                          <a:pt x="14870" y="1700521"/>
                          <a:pt x="0" y="1532776"/>
                        </a:cubicBezTo>
                        <a:cubicBezTo>
                          <a:pt x="-14870" y="1365031"/>
                          <a:pt x="65109" y="1086455"/>
                          <a:pt x="0" y="90621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765D8F6-A373-A2EA-275A-CAFA2CB6BD61}"/>
              </a:ext>
            </a:extLst>
          </p:cNvPr>
          <p:cNvSpPr txBox="1"/>
          <p:nvPr/>
        </p:nvSpPr>
        <p:spPr>
          <a:xfrm>
            <a:off x="544202" y="5068476"/>
            <a:ext cx="4988560" cy="1200329"/>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A filled radar chart has been utilized to provide a clear visualization of department-wise raw material usage, categorized into five key material groups: chemicals, composites, fabrics, metals, and plastics. </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pic>
        <p:nvPicPr>
          <p:cNvPr id="3" name="20250912-0547-04.7752951">
            <a:hlinkClick r:id="" action="ppaction://media"/>
            <a:extLst>
              <a:ext uri="{FF2B5EF4-FFF2-40B4-BE49-F238E27FC236}">
                <a16:creationId xmlns:a16="http://schemas.microsoft.com/office/drawing/2014/main" id="{1A214ADE-6605-18A6-4184-4E65A7CCB2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0523" y="1445786"/>
            <a:ext cx="4295919" cy="3487801"/>
          </a:xfrm>
          <a:prstGeom prst="rect">
            <a:avLst/>
          </a:prstGeom>
          <a:effectLst>
            <a:outerShdw blurRad="393700" sx="102000" sy="102000" algn="ctr" rotWithShape="0">
              <a:schemeClr val="bg1">
                <a:alpha val="40000"/>
              </a:schemeClr>
            </a:outerShdw>
          </a:effectLst>
        </p:spPr>
      </p:pic>
      <p:pic>
        <p:nvPicPr>
          <p:cNvPr id="7" name="Picture 6">
            <a:extLst>
              <a:ext uri="{FF2B5EF4-FFF2-40B4-BE49-F238E27FC236}">
                <a16:creationId xmlns:a16="http://schemas.microsoft.com/office/drawing/2014/main" id="{886350AF-FA76-B8DA-7686-DD0F6A800D18}"/>
              </a:ext>
            </a:extLst>
          </p:cNvPr>
          <p:cNvPicPr>
            <a:picLocks noChangeAspect="1"/>
          </p:cNvPicPr>
          <p:nvPr/>
        </p:nvPicPr>
        <p:blipFill>
          <a:blip r:embed="rId6"/>
          <a:stretch>
            <a:fillRect/>
          </a:stretch>
        </p:blipFill>
        <p:spPr>
          <a:xfrm>
            <a:off x="5826522" y="1445991"/>
            <a:ext cx="5456607" cy="3487596"/>
          </a:xfrm>
          <a:prstGeom prst="rect">
            <a:avLst/>
          </a:prstGeom>
          <a:effectLst>
            <a:outerShdw blurRad="393700" sx="102000" sy="102000" algn="ctr" rotWithShape="0">
              <a:schemeClr val="bg1">
                <a:alpha val="40000"/>
              </a:schemeClr>
            </a:outerShdw>
          </a:effectLst>
        </p:spPr>
      </p:pic>
      <p:sp>
        <p:nvSpPr>
          <p:cNvPr id="9" name="TextBox 8">
            <a:extLst>
              <a:ext uri="{FF2B5EF4-FFF2-40B4-BE49-F238E27FC236}">
                <a16:creationId xmlns:a16="http://schemas.microsoft.com/office/drawing/2014/main" id="{89B7E2FB-58F2-E619-8482-A22EFFA7FCD0}"/>
              </a:ext>
            </a:extLst>
          </p:cNvPr>
          <p:cNvSpPr txBox="1"/>
          <p:nvPr/>
        </p:nvSpPr>
        <p:spPr>
          <a:xfrm>
            <a:off x="6209307" y="5066746"/>
            <a:ext cx="4691035" cy="923330"/>
          </a:xfrm>
          <a:prstGeom prst="rect">
            <a:avLst/>
          </a:prstGeom>
          <a:noFill/>
          <a:effectLst>
            <a:outerShdw blurRad="63500" sx="28000" sy="28000" algn="ctr" rotWithShape="0">
              <a:schemeClr val="tx1">
                <a:alpha val="50000"/>
              </a:schemeClr>
            </a:outerShdw>
          </a:effectLst>
        </p:spPr>
        <p:txBody>
          <a:bodyPr wrap="square" rtlCol="0">
            <a:spAutoFit/>
          </a:bodyPr>
          <a:lstStyle/>
          <a:p>
            <a:pPr algn="ctr"/>
            <a:r>
              <a:rPr lang="en-US"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rPr>
              <a:t>On the other hand, category-wise consumption is also shown using a bar chart, which represents the top 10 most highly consumed raw materials.</a:t>
            </a:r>
            <a:endParaRPr lang="en-IN" dirty="0">
              <a:solidFill>
                <a:schemeClr val="bg1">
                  <a:lumMod val="95000"/>
                </a:schemeClr>
              </a:solidFill>
              <a:effectLst>
                <a:outerShdw blurRad="50800" dist="38100" dir="5400000" algn="t" rotWithShape="0">
                  <a:prstClr val="black">
                    <a:alpha val="40000"/>
                  </a:prstClr>
                </a:outerShdw>
              </a:effectLst>
              <a:latin typeface="Bahnschrift SemiCondensed" panose="020B0502040204020203" pitchFamily="34" charset="0"/>
            </a:endParaRPr>
          </a:p>
        </p:txBody>
      </p:sp>
    </p:spTree>
    <p:extLst>
      <p:ext uri="{BB962C8B-B14F-4D97-AF65-F5344CB8AC3E}">
        <p14:creationId xmlns:p14="http://schemas.microsoft.com/office/powerpoint/2010/main" val="182885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3"/>
                </p:tgtEl>
              </p:cMediaNode>
            </p:video>
          </p:childTnLst>
        </p:cTn>
      </p:par>
    </p:tnLst>
    <p:bldLst>
      <p:bldP spid="6" grpId="0"/>
      <p:bldP spid="8" grpId="0" animBg="1"/>
      <p:bldP spid="1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941</TotalTime>
  <Words>560</Words>
  <Application>Microsoft Office PowerPoint</Application>
  <PresentationFormat>Widescreen</PresentationFormat>
  <Paragraphs>56</Paragraphs>
  <Slides>12</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Bahnschrift SemiCondensed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suyash kadu</dc:creator>
  <cp:lastModifiedBy>Prathamesh Mohol</cp:lastModifiedBy>
  <cp:revision>9</cp:revision>
  <dcterms:created xsi:type="dcterms:W3CDTF">2025-09-12T03:29:11Z</dcterms:created>
  <dcterms:modified xsi:type="dcterms:W3CDTF">2026-02-01T08:16:04Z</dcterms:modified>
</cp:coreProperties>
</file>